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2" r:id="rId6"/>
    <p:sldId id="267" r:id="rId7"/>
    <p:sldId id="268" r:id="rId8"/>
    <p:sldId id="269" r:id="rId9"/>
    <p:sldId id="270" r:id="rId10"/>
    <p:sldId id="271" r:id="rId11"/>
    <p:sldId id="263" r:id="rId12"/>
    <p:sldId id="273" r:id="rId13"/>
    <p:sldId id="262" r:id="rId14"/>
    <p:sldId id="260" r:id="rId15"/>
    <p:sldId id="264" r:id="rId16"/>
    <p:sldId id="265" r:id="rId17"/>
  </p:sldIdLst>
  <p:sldSz cx="18288000" cy="10287000"/>
  <p:notesSz cx="6858000" cy="9144000"/>
  <p:embeddedFontLst>
    <p:embeddedFont>
      <p:font typeface="Lucida Calligraphy" panose="03010101010101010101" pitchFamily="66"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B46891-E91A-1E58-F2E5-F96E16952463}" v="23" dt="2025-05-28T18:49:18.633"/>
    <p1510:client id="{7E10B1F9-A931-193C-3795-D0DB54D4CDAA}" v="1832" dt="2025-05-28T17:59:01.336"/>
    <p1510:client id="{A12B6832-58E5-4A47-86EB-CBC87814CDDA}" v="10" dt="2025-05-28T10:52:54.539"/>
    <p1510:client id="{BAF7C9CF-AE70-D196-C4B7-D265596CEFAC}" v="94" dt="2025-05-28T16:51:37.442"/>
    <p1510:client id="{EC2B3204-45D2-2642-4BF0-90D6BEEEB16A}" v="2" dt="2025-05-28T14:51:16.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autoAdjust="0"/>
  </p:normalViewPr>
  <p:slideViewPr>
    <p:cSldViewPr snapToGrid="0">
      <p:cViewPr>
        <p:scale>
          <a:sx n="50" d="100"/>
          <a:sy n="50" d="100"/>
        </p:scale>
        <p:origin x="874" y="1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29-May-25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29-May-25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29-May-25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29-May-25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29-May-25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29-May-25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09" y="-109182"/>
            <a:ext cx="18590559" cy="10665123"/>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flipH="1" flipV="1">
            <a:off x="82862" y="0"/>
            <a:ext cx="11112227" cy="10287000"/>
          </a:xfrm>
          <a:custGeom>
            <a:avLst/>
            <a:gdLst/>
            <a:ahLst/>
            <a:cxnLst/>
            <a:rect l="l" t="t" r="r" b="b"/>
            <a:pathLst>
              <a:path w="11112227" h="11112227">
                <a:moveTo>
                  <a:pt x="11112226" y="11112227"/>
                </a:moveTo>
                <a:lnTo>
                  <a:pt x="0" y="11112227"/>
                </a:lnTo>
                <a:lnTo>
                  <a:pt x="0" y="0"/>
                </a:lnTo>
                <a:lnTo>
                  <a:pt x="11112226" y="0"/>
                </a:lnTo>
                <a:lnTo>
                  <a:pt x="11112226" y="11112227"/>
                </a:lnTo>
                <a:close/>
              </a:path>
            </a:pathLst>
          </a:custGeom>
          <a:blipFill>
            <a:blip r:embed="rId3">
              <a:alphaModFix amt="23000"/>
            </a:blip>
            <a:stretch>
              <a:fillRect/>
            </a:stretch>
          </a:blipFill>
        </p:spPr>
      </p:sp>
      <p:sp>
        <p:nvSpPr>
          <p:cNvPr id="5" name="Freeform 5"/>
          <p:cNvSpPr/>
          <p:nvPr/>
        </p:nvSpPr>
        <p:spPr>
          <a:xfrm>
            <a:off x="11380123" y="5376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273596" y="1284116"/>
            <a:ext cx="14202022" cy="3962623"/>
          </a:xfrm>
          <a:prstGeom prst="rect">
            <a:avLst/>
          </a:prstGeom>
        </p:spPr>
        <p:txBody>
          <a:bodyPr wrap="square" lIns="0" tIns="0" rIns="0" bIns="0" rtlCol="0" anchor="t">
            <a:spAutoFit/>
          </a:bodyPr>
          <a:lstStyle/>
          <a:p>
            <a:pPr algn="l">
              <a:lnSpc>
                <a:spcPts val="10341"/>
              </a:lnSpc>
            </a:pPr>
            <a:r>
              <a:rPr lang="en-US" sz="7200" b="1" cap="small" dirty="0">
                <a:solidFill>
                  <a:srgbClr val="FFFFFF"/>
                </a:solidFill>
                <a:latin typeface="Arial" pitchFamily="34" charset="0"/>
                <a:ea typeface="Codec Pro Bold"/>
                <a:cs typeface="Arial" pitchFamily="34" charset="0"/>
                <a:sym typeface="Codec Pro Bold"/>
              </a:rPr>
              <a:t>Deep Reinforcement Learning for Autonomous Mobile Robot Navigation in V-REP Simulator</a:t>
            </a:r>
          </a:p>
        </p:txBody>
      </p:sp>
      <p:sp>
        <p:nvSpPr>
          <p:cNvPr id="8" name="TextBox 8"/>
          <p:cNvSpPr txBox="1"/>
          <p:nvPr/>
        </p:nvSpPr>
        <p:spPr>
          <a:xfrm>
            <a:off x="2266202" y="5599367"/>
            <a:ext cx="4366623" cy="357534"/>
          </a:xfrm>
          <a:prstGeom prst="rect">
            <a:avLst/>
          </a:prstGeom>
        </p:spPr>
        <p:txBody>
          <a:bodyPr wrap="square" lIns="0" tIns="0" rIns="0" bIns="0" rtlCol="0" anchor="t">
            <a:spAutoFit/>
          </a:bodyPr>
          <a:lstStyle/>
          <a:p>
            <a:pPr>
              <a:lnSpc>
                <a:spcPts val="2966"/>
              </a:lnSpc>
              <a:spcBef>
                <a:spcPct val="0"/>
              </a:spcBef>
            </a:pPr>
            <a:r>
              <a:rPr lang="en-US" sz="2100">
                <a:solidFill>
                  <a:srgbClr val="FFFFFF"/>
                </a:solidFill>
                <a:latin typeface="Arial"/>
                <a:cs typeface="Arial"/>
                <a:sym typeface="Poppins"/>
              </a:rPr>
              <a:t>Final Year Project presentation</a:t>
            </a:r>
            <a:endParaRPr lang="en-US"/>
          </a:p>
        </p:txBody>
      </p:sp>
      <p:sp>
        <p:nvSpPr>
          <p:cNvPr id="9" name="TextBox 9"/>
          <p:cNvSpPr txBox="1"/>
          <p:nvPr/>
        </p:nvSpPr>
        <p:spPr>
          <a:xfrm>
            <a:off x="11795134" y="5442704"/>
            <a:ext cx="4517204" cy="320601"/>
          </a:xfrm>
          <a:prstGeom prst="rect">
            <a:avLst/>
          </a:prstGeom>
        </p:spPr>
        <p:txBody>
          <a:bodyPr wrap="square" lIns="0" tIns="0" rIns="0" bIns="0" rtlCol="0" anchor="t">
            <a:spAutoFit/>
          </a:bodyPr>
          <a:lstStyle/>
          <a:p>
            <a:pPr algn="l">
              <a:lnSpc>
                <a:spcPts val="2520"/>
              </a:lnSpc>
              <a:spcBef>
                <a:spcPct val="0"/>
              </a:spcBef>
            </a:pPr>
            <a:r>
              <a:rPr lang="en-US" sz="1600" b="1">
                <a:solidFill>
                  <a:srgbClr val="FFFFFF"/>
                </a:solidFill>
                <a:latin typeface="Arial" pitchFamily="34" charset="0"/>
                <a:ea typeface="Poppins Bold"/>
                <a:cs typeface="Arial" pitchFamily="34" charset="0"/>
                <a:sym typeface="Poppins Bold"/>
              </a:rPr>
              <a:t>DDPG Algorithm in Mobile  Robot Control</a:t>
            </a:r>
          </a:p>
        </p:txBody>
      </p:sp>
      <p:sp>
        <p:nvSpPr>
          <p:cNvPr id="10" name="TextBox 8">
            <a:extLst>
              <a:ext uri="{FF2B5EF4-FFF2-40B4-BE49-F238E27FC236}">
                <a16:creationId xmlns:a16="http://schemas.microsoft.com/office/drawing/2014/main" id="{C9411F07-2E03-5EA6-E5B0-7246C65A7D5E}"/>
              </a:ext>
            </a:extLst>
          </p:cNvPr>
          <p:cNvSpPr txBox="1"/>
          <p:nvPr/>
        </p:nvSpPr>
        <p:spPr>
          <a:xfrm>
            <a:off x="12718635" y="8336551"/>
            <a:ext cx="5509623" cy="1512722"/>
          </a:xfrm>
          <a:prstGeom prst="rect">
            <a:avLst/>
          </a:prstGeom>
        </p:spPr>
        <p:txBody>
          <a:bodyPr wrap="square" lIns="0" tIns="0" rIns="0" bIns="0" rtlCol="0" anchor="t">
            <a:spAutoFit/>
          </a:bodyPr>
          <a:lstStyle/>
          <a:p>
            <a:pPr>
              <a:lnSpc>
                <a:spcPts val="2966"/>
              </a:lnSpc>
              <a:spcBef>
                <a:spcPct val="0"/>
              </a:spcBef>
            </a:pPr>
            <a:r>
              <a:rPr lang="en-US" sz="2400">
                <a:solidFill>
                  <a:srgbClr val="FFFFFF"/>
                </a:solidFill>
                <a:latin typeface="Arial"/>
                <a:cs typeface="Arial"/>
                <a:sym typeface="Poppins"/>
              </a:rPr>
              <a:t>Jaji </a:t>
            </a:r>
            <a:r>
              <a:rPr lang="en-US" sz="2400" err="1">
                <a:solidFill>
                  <a:srgbClr val="FFFFFF"/>
                </a:solidFill>
                <a:latin typeface="Arial"/>
                <a:cs typeface="Arial"/>
                <a:sym typeface="Poppins"/>
              </a:rPr>
              <a:t>Vagdhevi</a:t>
            </a:r>
            <a:r>
              <a:rPr lang="en-US" sz="2400">
                <a:solidFill>
                  <a:srgbClr val="FFFFFF"/>
                </a:solidFill>
                <a:latin typeface="Arial"/>
                <a:cs typeface="Arial"/>
                <a:sym typeface="Poppins"/>
              </a:rPr>
              <a:t> Chinta (CS21B026)</a:t>
            </a:r>
            <a:endParaRPr lang="en-US" sz="2400">
              <a:solidFill>
                <a:srgbClr val="FFFFFF"/>
              </a:solidFill>
              <a:latin typeface="Arial"/>
              <a:cs typeface="Arial"/>
            </a:endParaRPr>
          </a:p>
          <a:p>
            <a:pPr>
              <a:lnSpc>
                <a:spcPts val="2966"/>
              </a:lnSpc>
              <a:spcBef>
                <a:spcPct val="0"/>
              </a:spcBef>
            </a:pPr>
            <a:r>
              <a:rPr lang="en-US" sz="2400">
                <a:solidFill>
                  <a:srgbClr val="FFFFFF"/>
                </a:solidFill>
                <a:latin typeface="Arial"/>
                <a:cs typeface="Arial"/>
              </a:rPr>
              <a:t>Rakesh Kumar Swain (CS21B080)</a:t>
            </a:r>
            <a:br>
              <a:rPr lang="en-US" sz="2400">
                <a:latin typeface="Arial"/>
                <a:cs typeface="Arial"/>
              </a:rPr>
            </a:br>
            <a:r>
              <a:rPr lang="en-US" sz="2400">
                <a:solidFill>
                  <a:srgbClr val="FFFFFF"/>
                </a:solidFill>
                <a:latin typeface="Arial"/>
                <a:cs typeface="Arial"/>
              </a:rPr>
              <a:t>Sachin Pathak (CS21B034)</a:t>
            </a:r>
            <a:br>
              <a:rPr lang="en-US" sz="2400">
                <a:latin typeface="Arial"/>
                <a:cs typeface="Arial"/>
              </a:rPr>
            </a:br>
            <a:r>
              <a:rPr lang="en-US" sz="2400">
                <a:solidFill>
                  <a:srgbClr val="FFFFFF"/>
                </a:solidFill>
                <a:latin typeface="Arial"/>
                <a:cs typeface="Arial"/>
              </a:rPr>
              <a:t>Piyush Randeep (CS21B019)</a:t>
            </a:r>
          </a:p>
        </p:txBody>
      </p:sp>
      <p:sp>
        <p:nvSpPr>
          <p:cNvPr id="11" name="TextBox 8">
            <a:extLst>
              <a:ext uri="{FF2B5EF4-FFF2-40B4-BE49-F238E27FC236}">
                <a16:creationId xmlns:a16="http://schemas.microsoft.com/office/drawing/2014/main" id="{5F7EC527-29B9-4F1D-1229-D2C98D9F6D9E}"/>
              </a:ext>
            </a:extLst>
          </p:cNvPr>
          <p:cNvSpPr txBox="1"/>
          <p:nvPr/>
        </p:nvSpPr>
        <p:spPr>
          <a:xfrm>
            <a:off x="1002884" y="7539459"/>
            <a:ext cx="5404347" cy="1906291"/>
          </a:xfrm>
          <a:prstGeom prst="rect">
            <a:avLst/>
          </a:prstGeom>
        </p:spPr>
        <p:txBody>
          <a:bodyPr wrap="square" lIns="0" tIns="0" rIns="0" bIns="0" rtlCol="0" anchor="t">
            <a:spAutoFit/>
          </a:bodyPr>
          <a:lstStyle/>
          <a:p>
            <a:pPr>
              <a:lnSpc>
                <a:spcPts val="2966"/>
              </a:lnSpc>
              <a:spcBef>
                <a:spcPct val="0"/>
              </a:spcBef>
            </a:pPr>
            <a:r>
              <a:rPr lang="en-US" sz="2100" i="1">
                <a:solidFill>
                  <a:srgbClr val="FFFFFF"/>
                </a:solidFill>
                <a:latin typeface="Arial"/>
                <a:cs typeface="Arial"/>
                <a:sym typeface="Poppins"/>
              </a:rPr>
              <a:t>Made under the supervision of </a:t>
            </a:r>
            <a:br>
              <a:rPr lang="en-US" sz="2100" i="1">
                <a:solidFill>
                  <a:srgbClr val="FFFFFF"/>
                </a:solidFill>
                <a:latin typeface="Arial"/>
                <a:cs typeface="Arial"/>
              </a:rPr>
            </a:br>
            <a:endParaRPr lang="en-US" sz="2100" i="1">
              <a:solidFill>
                <a:srgbClr val="FFFFFF"/>
              </a:solidFill>
              <a:latin typeface="Arial"/>
              <a:cs typeface="Arial"/>
              <a:sym typeface="Poppins"/>
            </a:endParaRPr>
          </a:p>
          <a:p>
            <a:pPr>
              <a:lnSpc>
                <a:spcPts val="2966"/>
              </a:lnSpc>
              <a:spcBef>
                <a:spcPct val="0"/>
              </a:spcBef>
            </a:pPr>
            <a:r>
              <a:rPr lang="en-US" sz="3200" b="1">
                <a:solidFill>
                  <a:srgbClr val="FFFFFF"/>
                </a:solidFill>
                <a:latin typeface="Arial"/>
                <a:cs typeface="Arial"/>
                <a:sym typeface="Poppins"/>
              </a:rPr>
              <a:t>Dr. Biri Arun</a:t>
            </a:r>
            <a:r>
              <a:rPr lang="en-US" sz="3200">
                <a:solidFill>
                  <a:srgbClr val="FFFFFF"/>
                </a:solidFill>
                <a:latin typeface="Arial"/>
                <a:cs typeface="Arial"/>
                <a:sym typeface="Poppins"/>
              </a:rPr>
              <a:t> </a:t>
            </a:r>
            <a:br>
              <a:rPr lang="en-US" sz="2400">
                <a:latin typeface="Arial"/>
                <a:cs typeface="Arial"/>
              </a:rPr>
            </a:br>
            <a:r>
              <a:rPr lang="en-US" sz="2400">
                <a:solidFill>
                  <a:srgbClr val="FFFFFF"/>
                </a:solidFill>
                <a:latin typeface="Arial"/>
                <a:cs typeface="Arial"/>
              </a:rPr>
              <a:t>Assistant Professor</a:t>
            </a:r>
            <a:br>
              <a:rPr lang="en-US" sz="2400">
                <a:latin typeface="Arial"/>
                <a:cs typeface="Arial"/>
              </a:rPr>
            </a:br>
            <a:r>
              <a:rPr lang="en-US" sz="2400">
                <a:solidFill>
                  <a:srgbClr val="FFFFFF"/>
                </a:solidFill>
                <a:latin typeface="Arial"/>
                <a:cs typeface="Arial"/>
              </a:rPr>
              <a:t>Department of Computer Science</a:t>
            </a:r>
            <a:endParaRPr lang="en-US" sz="2400">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6" name="Freeform 3"/>
          <p:cNvSpPr/>
          <p:nvPr/>
        </p:nvSpPr>
        <p:spPr>
          <a:xfrm>
            <a:off x="11734800" y="3390900"/>
            <a:ext cx="6858000" cy="7104450"/>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110534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444" r="-10809" b="-16049"/>
            </a:stretch>
          </a:blipFill>
        </p:spPr>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3">
              <a:alphaModFix amt="18000"/>
            </a:blip>
            <a:stretch>
              <a:fillRect/>
            </a:stretch>
          </a:blipFill>
        </p:spPr>
      </p:sp>
      <p:sp>
        <p:nvSpPr>
          <p:cNvPr id="8" name="TextBox 8"/>
          <p:cNvSpPr txBox="1"/>
          <p:nvPr/>
        </p:nvSpPr>
        <p:spPr>
          <a:xfrm>
            <a:off x="3810000" y="451614"/>
            <a:ext cx="11152718" cy="1320874"/>
          </a:xfrm>
          <a:prstGeom prst="rect">
            <a:avLst/>
          </a:prstGeom>
        </p:spPr>
        <p:txBody>
          <a:bodyPr wrap="square" lIns="0" tIns="0" rIns="0" bIns="0" rtlCol="0" anchor="t">
            <a:spAutoFit/>
          </a:bodyPr>
          <a:lstStyle/>
          <a:p>
            <a:pPr algn="l">
              <a:lnSpc>
                <a:spcPts val="10341"/>
              </a:lnSpc>
            </a:pPr>
            <a:r>
              <a:rPr lang="en-US" sz="9600" b="1">
                <a:solidFill>
                  <a:srgbClr val="FFFFFF"/>
                </a:solidFill>
                <a:latin typeface="Arial" pitchFamily="34" charset="0"/>
                <a:ea typeface="Codec Pro Bold"/>
                <a:cs typeface="Arial" pitchFamily="34" charset="0"/>
                <a:sym typeface="Codec Pro Bold"/>
              </a:rPr>
              <a:t>Result Outputs</a:t>
            </a:r>
          </a:p>
        </p:txBody>
      </p:sp>
      <p:sp>
        <p:nvSpPr>
          <p:cNvPr id="12" name="Freeform 12"/>
          <p:cNvSpPr/>
          <p:nvPr/>
        </p:nvSpPr>
        <p:spPr>
          <a:xfrm>
            <a:off x="381000" y="8236629"/>
            <a:ext cx="673059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3">
              <a:alphaModFix amt="18000"/>
            </a:blip>
            <a:stretch>
              <a:fillRect/>
            </a:stretch>
          </a:blipFill>
        </p:spPr>
        <p:txBody>
          <a:bodyPr/>
          <a:lstStyle/>
          <a:p>
            <a:endParaRPr lang="en-IN" sz="2400" dirty="0">
              <a:solidFill>
                <a:schemeClr val="bg1"/>
              </a:solidFill>
              <a:latin typeface="Arial" panose="020B0604020202020204" pitchFamily="34" charset="0"/>
              <a:cs typeface="Arial" panose="020B0604020202020204" pitchFamily="34" charset="0"/>
            </a:endParaRPr>
          </a:p>
        </p:txBody>
      </p:sp>
      <p:sp>
        <p:nvSpPr>
          <p:cNvPr id="10" name="Freeform 5"/>
          <p:cNvSpPr/>
          <p:nvPr/>
        </p:nvSpPr>
        <p:spPr>
          <a:xfrm>
            <a:off x="139687" y="242153"/>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sp>
      <p:sp>
        <p:nvSpPr>
          <p:cNvPr id="13" name="TextBox 7"/>
          <p:cNvSpPr txBox="1"/>
          <p:nvPr/>
        </p:nvSpPr>
        <p:spPr>
          <a:xfrm>
            <a:off x="9652339" y="1975264"/>
            <a:ext cx="8079009" cy="4062651"/>
          </a:xfrm>
          <a:prstGeom prst="rect">
            <a:avLst/>
          </a:prstGeom>
        </p:spPr>
        <p:txBody>
          <a:bodyPr wrap="square" lIns="0" tIns="0" rIns="0" bIns="0" rtlCol="0" anchor="t">
            <a:spAutoFit/>
          </a:bodyPr>
          <a:lstStyle/>
          <a:p>
            <a:pPr marL="457200" indent="-457200">
              <a:buFont typeface="Arial" pitchFamily="34" charset="0"/>
              <a:buChar char="•"/>
            </a:pPr>
            <a:r>
              <a:rPr lang="en-US" sz="2400" dirty="0">
                <a:solidFill>
                  <a:schemeClr val="bg1"/>
                </a:solidFill>
                <a:latin typeface="Arial" panose="020B0604020202020204" pitchFamily="34" charset="0"/>
                <a:cs typeface="Arial" panose="020B0604020202020204" pitchFamily="34" charset="0"/>
              </a:rPr>
              <a:t>This research project, focusing on both foundational analysis of DDPG and the development of an enhanced control system for mobile robot locomotion, aims to deliver meaningful advancements in the field of deep reinforcement learning (DRL) for robotics. </a:t>
            </a:r>
          </a:p>
          <a:p>
            <a:pPr marL="457200" indent="-457200">
              <a:buFont typeface="Arial"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457200" indent="-457200">
              <a:buFont typeface="Arial" pitchFamily="34" charset="0"/>
              <a:buChar char="•"/>
            </a:pPr>
            <a:r>
              <a:rPr lang="en-US" sz="2400" dirty="0">
                <a:solidFill>
                  <a:schemeClr val="bg1"/>
                </a:solidFill>
                <a:latin typeface="Arial" panose="020B0604020202020204" pitchFamily="34" charset="0"/>
                <a:cs typeface="Arial" panose="020B0604020202020204" pitchFamily="34" charset="0"/>
              </a:rPr>
              <a:t>Improvements:</a:t>
            </a:r>
          </a:p>
          <a:p>
            <a:pPr marL="914400" lvl="1" indent="-457200">
              <a:buFont typeface="Courier New" panose="02070309020205020404" pitchFamily="49" charset="0"/>
              <a:buChar char="o"/>
            </a:pPr>
            <a:r>
              <a:rPr lang="en-US" sz="2400" dirty="0">
                <a:solidFill>
                  <a:schemeClr val="bg1"/>
                </a:solidFill>
                <a:latin typeface="Arial" panose="020B0604020202020204" pitchFamily="34" charset="0"/>
                <a:cs typeface="Arial" panose="020B0604020202020204" pitchFamily="34" charset="0"/>
              </a:rPr>
              <a:t>13.7% better Task Success Rate</a:t>
            </a:r>
          </a:p>
          <a:p>
            <a:pPr marL="914400" lvl="1" indent="-457200">
              <a:buFont typeface="Courier New" panose="02070309020205020404" pitchFamily="49" charset="0"/>
              <a:buChar char="o"/>
            </a:pPr>
            <a:r>
              <a:rPr lang="en-US" sz="2400" dirty="0">
                <a:solidFill>
                  <a:schemeClr val="bg1"/>
                </a:solidFill>
                <a:latin typeface="Arial" panose="020B0604020202020204" pitchFamily="34" charset="0"/>
                <a:cs typeface="Arial" panose="020B0604020202020204" pitchFamily="34" charset="0"/>
              </a:rPr>
              <a:t>25-30% lower episodes required</a:t>
            </a:r>
          </a:p>
          <a:p>
            <a:pPr marL="914400" lvl="1" indent="-457200">
              <a:buFont typeface="Courier New" panose="02070309020205020404" pitchFamily="49" charset="0"/>
              <a:buChar char="o"/>
            </a:pPr>
            <a:r>
              <a:rPr lang="en-US" sz="2400" dirty="0">
                <a:solidFill>
                  <a:schemeClr val="bg1"/>
                </a:solidFill>
                <a:latin typeface="Arial" panose="020B0604020202020204" pitchFamily="34" charset="0"/>
                <a:cs typeface="Arial" panose="020B0604020202020204" pitchFamily="34" charset="0"/>
              </a:rPr>
              <a:t>Up to 3% better </a:t>
            </a:r>
            <a:r>
              <a:rPr lang="en-US" sz="2400" dirty="0" err="1">
                <a:solidFill>
                  <a:schemeClr val="bg1"/>
                </a:solidFill>
                <a:latin typeface="Arial" panose="020B0604020202020204" pitchFamily="34" charset="0"/>
                <a:cs typeface="Arial" panose="020B0604020202020204" pitchFamily="34" charset="0"/>
              </a:rPr>
              <a:t>odometrics</a:t>
            </a:r>
            <a:endParaRPr lang="en-US" sz="2400" dirty="0">
              <a:solidFill>
                <a:schemeClr val="bg1"/>
              </a:solidFill>
              <a:latin typeface="Arial" panose="020B0604020202020204" pitchFamily="34" charset="0"/>
              <a:cs typeface="Arial" panose="020B0604020202020204" pitchFamily="34" charset="0"/>
            </a:endParaRPr>
          </a:p>
          <a:p>
            <a:pPr marL="914400" lvl="1" indent="-457200">
              <a:buFont typeface="Arial" pitchFamily="34" charset="0"/>
              <a:buChar char="•"/>
            </a:pPr>
            <a:endParaRPr lang="en-US" sz="2400"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3B6F961-C80E-DF06-7C4F-C146CAF79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4759" y="2072820"/>
            <a:ext cx="7630928" cy="3846374"/>
          </a:xfrm>
          <a:prstGeom prst="rect">
            <a:avLst/>
          </a:prstGeom>
        </p:spPr>
      </p:pic>
      <p:sp>
        <p:nvSpPr>
          <p:cNvPr id="6" name="TextBox 5">
            <a:extLst>
              <a:ext uri="{FF2B5EF4-FFF2-40B4-BE49-F238E27FC236}">
                <a16:creationId xmlns:a16="http://schemas.microsoft.com/office/drawing/2014/main" id="{EA801B49-7B14-B80E-33E3-C497F8AA8344}"/>
              </a:ext>
            </a:extLst>
          </p:cNvPr>
          <p:cNvSpPr txBox="1"/>
          <p:nvPr/>
        </p:nvSpPr>
        <p:spPr>
          <a:xfrm>
            <a:off x="139687" y="6219527"/>
            <a:ext cx="11320793" cy="4247317"/>
          </a:xfrm>
          <a:prstGeom prst="rect">
            <a:avLst/>
          </a:prstGeom>
          <a:noFill/>
        </p:spPr>
        <p:txBody>
          <a:bodyPr wrap="square" rtlCol="0">
            <a:spAutoFit/>
          </a:bodyPr>
          <a:lstStyle/>
          <a:p>
            <a:pPr marL="457200" indent="-457200">
              <a:lnSpc>
                <a:spcPct val="150000"/>
              </a:lnSpc>
              <a:buFont typeface="Wingdings" pitchFamily="2" charset="2"/>
              <a:buChar char="v"/>
            </a:pPr>
            <a:r>
              <a:rPr lang="en-US" sz="2400" dirty="0">
                <a:solidFill>
                  <a:schemeClr val="bg1"/>
                </a:solidFill>
                <a:latin typeface="Arial" panose="020B0604020202020204" pitchFamily="34" charset="0"/>
                <a:cs typeface="Arial" panose="020B0604020202020204" pitchFamily="34" charset="0"/>
              </a:rPr>
              <a:t> Expected Outcomes </a:t>
            </a:r>
          </a:p>
          <a:p>
            <a:pPr lvl="1">
              <a:lnSpc>
                <a:spcPct val="150000"/>
              </a:lnSpc>
            </a:pPr>
            <a:r>
              <a:rPr lang="en-US" sz="2400" dirty="0">
                <a:solidFill>
                  <a:schemeClr val="bg1"/>
                </a:solidFill>
                <a:latin typeface="Arial" panose="020B0604020202020204" pitchFamily="34" charset="0"/>
                <a:cs typeface="Arial" panose="020B0604020202020204" pitchFamily="34" charset="0"/>
              </a:rPr>
              <a:t>• </a:t>
            </a:r>
            <a:r>
              <a:rPr lang="en-US" sz="2400" dirty="0">
                <a:solidFill>
                  <a:schemeClr val="accent2">
                    <a:lumMod val="60000"/>
                    <a:lumOff val="40000"/>
                  </a:schemeClr>
                </a:solidFill>
                <a:latin typeface="Arial" panose="020B0604020202020204" pitchFamily="34" charset="0"/>
                <a:cs typeface="Arial" panose="020B0604020202020204" pitchFamily="34" charset="0"/>
              </a:rPr>
              <a:t>Improved Locomotion Policy</a:t>
            </a:r>
            <a:r>
              <a:rPr lang="en-US" sz="2400" dirty="0">
                <a:solidFill>
                  <a:schemeClr val="bg1"/>
                </a:solidFill>
                <a:latin typeface="Arial" panose="020B0604020202020204" pitchFamily="34" charset="0"/>
                <a:cs typeface="Arial" panose="020B0604020202020204" pitchFamily="34" charset="0"/>
              </a:rPr>
              <a:t>: A more stable and efficient locomotion policy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for mobile robots navigating varied terrains. </a:t>
            </a:r>
          </a:p>
          <a:p>
            <a:pPr lvl="1">
              <a:lnSpc>
                <a:spcPct val="150000"/>
              </a:lnSpc>
            </a:pPr>
            <a:r>
              <a:rPr lang="en-US" sz="2400" dirty="0">
                <a:solidFill>
                  <a:schemeClr val="bg1"/>
                </a:solidFill>
                <a:latin typeface="Arial" panose="020B0604020202020204" pitchFamily="34" charset="0"/>
                <a:cs typeface="Arial" panose="020B0604020202020204" pitchFamily="34" charset="0"/>
              </a:rPr>
              <a:t>• </a:t>
            </a:r>
            <a:r>
              <a:rPr lang="en-US" sz="2400" dirty="0">
                <a:solidFill>
                  <a:schemeClr val="accent2">
                    <a:lumMod val="60000"/>
                    <a:lumOff val="40000"/>
                  </a:schemeClr>
                </a:solidFill>
                <a:latin typeface="Arial" panose="020B0604020202020204" pitchFamily="34" charset="0"/>
                <a:cs typeface="Arial" panose="020B0604020202020204" pitchFamily="34" charset="0"/>
              </a:rPr>
              <a:t>Performance Metrics</a:t>
            </a:r>
            <a:r>
              <a:rPr lang="en-US" sz="2400" dirty="0">
                <a:solidFill>
                  <a:schemeClr val="bg1"/>
                </a:solidFill>
                <a:latin typeface="Arial" panose="020B0604020202020204" pitchFamily="34" charset="0"/>
                <a:cs typeface="Arial" panose="020B0604020202020204" pitchFamily="34" charset="0"/>
              </a:rPr>
              <a:t>: Detailed evaluation metrics including cumulative rewards, convergence speed, gait stability, and terrain-specific success rates. </a:t>
            </a:r>
          </a:p>
          <a:p>
            <a:pPr lvl="1">
              <a:lnSpc>
                <a:spcPct val="150000"/>
              </a:lnSpc>
            </a:pPr>
            <a:r>
              <a:rPr lang="en-US" sz="2400" dirty="0">
                <a:solidFill>
                  <a:schemeClr val="bg1"/>
                </a:solidFill>
                <a:latin typeface="Arial" panose="020B0604020202020204" pitchFamily="34" charset="0"/>
                <a:cs typeface="Arial" panose="020B0604020202020204" pitchFamily="34" charset="0"/>
              </a:rPr>
              <a:t>• </a:t>
            </a:r>
            <a:r>
              <a:rPr lang="en-US" sz="2400" dirty="0">
                <a:solidFill>
                  <a:schemeClr val="accent2">
                    <a:lumMod val="60000"/>
                    <a:lumOff val="40000"/>
                  </a:schemeClr>
                </a:solidFill>
                <a:latin typeface="Arial" panose="020B0604020202020204" pitchFamily="34" charset="0"/>
                <a:cs typeface="Arial" panose="020B0604020202020204" pitchFamily="34" charset="0"/>
              </a:rPr>
              <a:t>Simulation and Visualization</a:t>
            </a:r>
            <a:r>
              <a:rPr lang="en-US" sz="2400" dirty="0">
                <a:solidFill>
                  <a:schemeClr val="bg1"/>
                </a:solidFill>
                <a:latin typeface="Arial" panose="020B0604020202020204" pitchFamily="34" charset="0"/>
                <a:cs typeface="Arial" panose="020B0604020202020204" pitchFamily="34" charset="0"/>
              </a:rPr>
              <a:t>: Realistic training simulations and informative visualizations to support understanding and debugging of learning behavior. </a:t>
            </a:r>
          </a:p>
          <a:p>
            <a:endParaRPr lang="en-US" dirty="0"/>
          </a:p>
        </p:txBody>
      </p:sp>
      <p:pic>
        <p:nvPicPr>
          <p:cNvPr id="14" name="Picture 13">
            <a:extLst>
              <a:ext uri="{FF2B5EF4-FFF2-40B4-BE49-F238E27FC236}">
                <a16:creationId xmlns:a16="http://schemas.microsoft.com/office/drawing/2014/main" id="{E2030F79-40F6-7352-BD8B-5E7E2C699E5F}"/>
              </a:ext>
            </a:extLst>
          </p:cNvPr>
          <p:cNvPicPr>
            <a:picLocks noChangeAspect="1"/>
          </p:cNvPicPr>
          <p:nvPr/>
        </p:nvPicPr>
        <p:blipFill>
          <a:blip r:embed="rId7"/>
          <a:stretch>
            <a:fillRect/>
          </a:stretch>
        </p:blipFill>
        <p:spPr>
          <a:xfrm>
            <a:off x="11201400" y="5919203"/>
            <a:ext cx="6827520" cy="40965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E3F49-9892-3F53-2CA3-3430127738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3DEB8AB-A610-FF89-8AEC-39F87E260A1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444" r="-10809" b="-16049"/>
            </a:stretch>
          </a:blipFill>
        </p:spPr>
      </p:sp>
      <p:sp>
        <p:nvSpPr>
          <p:cNvPr id="5" name="Freeform 5">
            <a:extLst>
              <a:ext uri="{FF2B5EF4-FFF2-40B4-BE49-F238E27FC236}">
                <a16:creationId xmlns:a16="http://schemas.microsoft.com/office/drawing/2014/main" id="{57845AE0-FCCB-C858-60DE-B4AC357B0471}"/>
              </a:ext>
            </a:extLst>
          </p:cNvPr>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3">
              <a:alphaModFix amt="18000"/>
            </a:blip>
            <a:stretch>
              <a:fillRect/>
            </a:stretch>
          </a:blipFill>
        </p:spPr>
      </p:sp>
      <p:sp>
        <p:nvSpPr>
          <p:cNvPr id="8" name="TextBox 8">
            <a:extLst>
              <a:ext uri="{FF2B5EF4-FFF2-40B4-BE49-F238E27FC236}">
                <a16:creationId xmlns:a16="http://schemas.microsoft.com/office/drawing/2014/main" id="{DBFCE882-3A57-8A08-799F-2882C747BB56}"/>
              </a:ext>
            </a:extLst>
          </p:cNvPr>
          <p:cNvSpPr txBox="1"/>
          <p:nvPr/>
        </p:nvSpPr>
        <p:spPr>
          <a:xfrm>
            <a:off x="2599682" y="409861"/>
            <a:ext cx="12847320" cy="1320874"/>
          </a:xfrm>
          <a:prstGeom prst="rect">
            <a:avLst/>
          </a:prstGeom>
        </p:spPr>
        <p:txBody>
          <a:bodyPr wrap="square" lIns="0" tIns="0" rIns="0" bIns="0" rtlCol="0" anchor="t">
            <a:spAutoFit/>
          </a:bodyPr>
          <a:lstStyle/>
          <a:p>
            <a:pPr algn="l">
              <a:lnSpc>
                <a:spcPts val="10341"/>
              </a:lnSpc>
            </a:pPr>
            <a:r>
              <a:rPr lang="en-US" sz="9600" b="1" dirty="0">
                <a:solidFill>
                  <a:srgbClr val="FFFFFF"/>
                </a:solidFill>
                <a:latin typeface="Arial" pitchFamily="34" charset="0"/>
                <a:ea typeface="Codec Pro Bold"/>
                <a:cs typeface="Arial" pitchFamily="34" charset="0"/>
                <a:sym typeface="Codec Pro Bold"/>
              </a:rPr>
              <a:t>Performance Metrics</a:t>
            </a:r>
          </a:p>
        </p:txBody>
      </p:sp>
      <p:sp>
        <p:nvSpPr>
          <p:cNvPr id="12" name="Freeform 12">
            <a:extLst>
              <a:ext uri="{FF2B5EF4-FFF2-40B4-BE49-F238E27FC236}">
                <a16:creationId xmlns:a16="http://schemas.microsoft.com/office/drawing/2014/main" id="{7998CE84-B931-A2F9-2346-0E5A897116C3}"/>
              </a:ext>
            </a:extLst>
          </p:cNvPr>
          <p:cNvSpPr/>
          <p:nvPr/>
        </p:nvSpPr>
        <p:spPr>
          <a:xfrm>
            <a:off x="381000" y="8236629"/>
            <a:ext cx="673059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3">
              <a:alphaModFix amt="18000"/>
            </a:blip>
            <a:stretch>
              <a:fillRect/>
            </a:stretch>
          </a:blipFill>
        </p:spPr>
        <p:txBody>
          <a:bodyPr/>
          <a:lstStyle/>
          <a:p>
            <a:endParaRPr lang="en-IN" sz="2400" dirty="0">
              <a:solidFill>
                <a:schemeClr val="bg1"/>
              </a:solidFill>
              <a:latin typeface="Arial" panose="020B0604020202020204" pitchFamily="34" charset="0"/>
              <a:cs typeface="Arial" panose="020B0604020202020204" pitchFamily="34" charset="0"/>
            </a:endParaRPr>
          </a:p>
        </p:txBody>
      </p:sp>
      <p:sp>
        <p:nvSpPr>
          <p:cNvPr id="10" name="Freeform 5">
            <a:extLst>
              <a:ext uri="{FF2B5EF4-FFF2-40B4-BE49-F238E27FC236}">
                <a16:creationId xmlns:a16="http://schemas.microsoft.com/office/drawing/2014/main" id="{10F27E7D-69A4-3366-1CCB-C1B975FC49CC}"/>
              </a:ext>
            </a:extLst>
          </p:cNvPr>
          <p:cNvSpPr/>
          <p:nvPr/>
        </p:nvSpPr>
        <p:spPr>
          <a:xfrm>
            <a:off x="139687" y="242153"/>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sp>
      <p:pic>
        <p:nvPicPr>
          <p:cNvPr id="11" name="Picture 10">
            <a:extLst>
              <a:ext uri="{FF2B5EF4-FFF2-40B4-BE49-F238E27FC236}">
                <a16:creationId xmlns:a16="http://schemas.microsoft.com/office/drawing/2014/main" id="{7630F8E6-55F9-0808-E288-26D4561B685C}"/>
              </a:ext>
            </a:extLst>
          </p:cNvPr>
          <p:cNvPicPr>
            <a:picLocks noChangeAspect="1"/>
          </p:cNvPicPr>
          <p:nvPr/>
        </p:nvPicPr>
        <p:blipFill>
          <a:blip r:embed="rId6"/>
          <a:stretch>
            <a:fillRect/>
          </a:stretch>
        </p:blipFill>
        <p:spPr>
          <a:xfrm>
            <a:off x="7390195" y="1898443"/>
            <a:ext cx="10362309" cy="7993037"/>
          </a:xfrm>
          <a:prstGeom prst="rect">
            <a:avLst/>
          </a:prstGeom>
        </p:spPr>
      </p:pic>
      <p:graphicFrame>
        <p:nvGraphicFramePr>
          <p:cNvPr id="14" name="Table 13">
            <a:extLst>
              <a:ext uri="{FF2B5EF4-FFF2-40B4-BE49-F238E27FC236}">
                <a16:creationId xmlns:a16="http://schemas.microsoft.com/office/drawing/2014/main" id="{A37F79C0-CF7C-156D-2B7E-B60B5FE37BAF}"/>
              </a:ext>
            </a:extLst>
          </p:cNvPr>
          <p:cNvGraphicFramePr>
            <a:graphicFrameLocks noGrp="1"/>
          </p:cNvGraphicFramePr>
          <p:nvPr>
            <p:extLst>
              <p:ext uri="{D42A27DB-BD31-4B8C-83A1-F6EECF244321}">
                <p14:modId xmlns:p14="http://schemas.microsoft.com/office/powerpoint/2010/main" val="1534508830"/>
              </p:ext>
            </p:extLst>
          </p:nvPr>
        </p:nvGraphicFramePr>
        <p:xfrm>
          <a:off x="469273" y="4759082"/>
          <a:ext cx="6554052" cy="4766412"/>
        </p:xfrm>
        <a:graphic>
          <a:graphicData uri="http://schemas.openxmlformats.org/drawingml/2006/table">
            <a:tbl>
              <a:tblPr firstRow="1" bandRow="1">
                <a:tableStyleId>{5C22544A-7EE6-4342-B048-85BDC9FD1C3A}</a:tableStyleId>
              </a:tblPr>
              <a:tblGrid>
                <a:gridCol w="2549233">
                  <a:extLst>
                    <a:ext uri="{9D8B030D-6E8A-4147-A177-3AD203B41FA5}">
                      <a16:colId xmlns:a16="http://schemas.microsoft.com/office/drawing/2014/main" val="4053523098"/>
                    </a:ext>
                  </a:extLst>
                </a:gridCol>
                <a:gridCol w="4004819">
                  <a:extLst>
                    <a:ext uri="{9D8B030D-6E8A-4147-A177-3AD203B41FA5}">
                      <a16:colId xmlns:a16="http://schemas.microsoft.com/office/drawing/2014/main" val="615709324"/>
                    </a:ext>
                  </a:extLst>
                </a:gridCol>
              </a:tblGrid>
              <a:tr h="794402">
                <a:tc>
                  <a:txBody>
                    <a:bodyPr/>
                    <a:lstStyle/>
                    <a:p>
                      <a:pPr algn="ctr"/>
                      <a:r>
                        <a:rPr lang="en-US" sz="2000" b="1" u="none" dirty="0">
                          <a:latin typeface="Arial" panose="020B0604020202020204" pitchFamily="34" charset="0"/>
                          <a:cs typeface="Arial" panose="020B0604020202020204" pitchFamily="34" charset="0"/>
                        </a:rPr>
                        <a:t>Metrics</a:t>
                      </a:r>
                    </a:p>
                  </a:txBody>
                  <a:tcPr anchor="ctr"/>
                </a:tc>
                <a:tc>
                  <a:txBody>
                    <a:bodyPr/>
                    <a:lstStyle/>
                    <a:p>
                      <a:pPr algn="ctr"/>
                      <a:r>
                        <a:rPr lang="en-US" sz="2000" b="1" u="none" dirty="0">
                          <a:latin typeface="Arial" panose="020B0604020202020204" pitchFamily="34" charset="0"/>
                          <a:cs typeface="Arial" panose="020B0604020202020204" pitchFamily="34" charset="0"/>
                        </a:rPr>
                        <a:t>Average ∆</a:t>
                      </a:r>
                    </a:p>
                  </a:txBody>
                  <a:tcPr anchor="ctr"/>
                </a:tc>
                <a:extLst>
                  <a:ext uri="{0D108BD9-81ED-4DB2-BD59-A6C34878D82A}">
                    <a16:rowId xmlns:a16="http://schemas.microsoft.com/office/drawing/2014/main" val="1540292315"/>
                  </a:ext>
                </a:extLst>
              </a:tr>
              <a:tr h="794402">
                <a:tc>
                  <a:txBody>
                    <a:bodyPr/>
                    <a:lstStyle/>
                    <a:p>
                      <a:r>
                        <a:rPr lang="en-US" sz="2000" dirty="0">
                          <a:latin typeface="Arial" panose="020B0604020202020204" pitchFamily="34" charset="0"/>
                          <a:cs typeface="Arial" panose="020B0604020202020204" pitchFamily="34" charset="0"/>
                        </a:rPr>
                        <a:t>Success Rate</a:t>
                      </a:r>
                    </a:p>
                  </a:txBody>
                  <a:tcPr anchor="ctr"/>
                </a:tc>
                <a:tc>
                  <a:txBody>
                    <a:bodyPr/>
                    <a:lstStyle/>
                    <a:p>
                      <a:r>
                        <a:rPr lang="en-US" sz="2000" b="1" dirty="0">
                          <a:latin typeface="Lucida Calligraphy" panose="03010101010101010101" pitchFamily="66" charset="0"/>
                          <a:cs typeface="Arial" panose="020B0604020202020204" pitchFamily="34" charset="0"/>
                        </a:rPr>
                        <a:t>+15%</a:t>
                      </a:r>
                      <a:r>
                        <a:rPr lang="en-US" sz="20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a:t>
                      </a:r>
                      <a:r>
                        <a:rPr lang="en-US" sz="1800" i="0" dirty="0">
                          <a:latin typeface="Lucida Calligraphy" panose="03010101010101010101" pitchFamily="66" charset="0"/>
                          <a:cs typeface="Arial" panose="020B0604020202020204" pitchFamily="34" charset="0"/>
                        </a:rPr>
                        <a:t>41%</a:t>
                      </a:r>
                      <a:r>
                        <a:rPr lang="en-US" sz="1800" i="1" dirty="0">
                          <a:latin typeface="Arial" panose="020B0604020202020204" pitchFamily="34" charset="0"/>
                          <a:cs typeface="Arial" panose="020B0604020202020204" pitchFamily="34" charset="0"/>
                        </a:rPr>
                        <a:t> improvement)</a:t>
                      </a:r>
                    </a:p>
                  </a:txBody>
                  <a:tcPr anchor="ctr"/>
                </a:tc>
                <a:extLst>
                  <a:ext uri="{0D108BD9-81ED-4DB2-BD59-A6C34878D82A}">
                    <a16:rowId xmlns:a16="http://schemas.microsoft.com/office/drawing/2014/main" val="1264531960"/>
                  </a:ext>
                </a:extLst>
              </a:tr>
              <a:tr h="794402">
                <a:tc>
                  <a:txBody>
                    <a:bodyPr/>
                    <a:lstStyle/>
                    <a:p>
                      <a:r>
                        <a:rPr lang="en-US" sz="2000" dirty="0">
                          <a:latin typeface="Arial" panose="020B0604020202020204" pitchFamily="34" charset="0"/>
                          <a:cs typeface="Arial" panose="020B0604020202020204" pitchFamily="34" charset="0"/>
                        </a:rPr>
                        <a:t>Distance Travelled</a:t>
                      </a:r>
                    </a:p>
                  </a:txBody>
                  <a:tcPr anchor="ctr"/>
                </a:tc>
                <a:tc>
                  <a:txBody>
                    <a:bodyPr/>
                    <a:lstStyle/>
                    <a:p>
                      <a:r>
                        <a:rPr lang="en-US" sz="2000" b="1" dirty="0">
                          <a:latin typeface="Lucida Calligraphy" panose="03010101010101010101" pitchFamily="66" charset="0"/>
                          <a:cs typeface="Arial" panose="020B0604020202020204" pitchFamily="34" charset="0"/>
                        </a:rPr>
                        <a:t>+2.3m</a:t>
                      </a:r>
                      <a:r>
                        <a:rPr lang="en-US" sz="20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a:t>
                      </a:r>
                      <a:r>
                        <a:rPr lang="en-US" sz="1800" i="0" dirty="0">
                          <a:latin typeface="Lucida Calligraphy" panose="03010101010101010101" pitchFamily="66" charset="0"/>
                          <a:cs typeface="Arial" panose="020B0604020202020204" pitchFamily="34" charset="0"/>
                        </a:rPr>
                        <a:t>27%</a:t>
                      </a:r>
                      <a:r>
                        <a:rPr lang="en-US" sz="1800" i="1" dirty="0">
                          <a:latin typeface="Arial" panose="020B0604020202020204" pitchFamily="34" charset="0"/>
                          <a:cs typeface="Arial" panose="020B0604020202020204" pitchFamily="34" charset="0"/>
                        </a:rPr>
                        <a:t> improvement)</a:t>
                      </a:r>
                      <a:endParaRPr lang="en-US" sz="2000"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014603063"/>
                  </a:ext>
                </a:extLst>
              </a:tr>
              <a:tr h="794402">
                <a:tc>
                  <a:txBody>
                    <a:bodyPr/>
                    <a:lstStyle/>
                    <a:p>
                      <a:r>
                        <a:rPr lang="en-US" sz="2000" dirty="0">
                          <a:latin typeface="Arial" panose="020B0604020202020204" pitchFamily="34" charset="0"/>
                          <a:cs typeface="Arial" panose="020B0604020202020204" pitchFamily="34" charset="0"/>
                        </a:rPr>
                        <a:t>Balance Time</a:t>
                      </a:r>
                    </a:p>
                  </a:txBody>
                  <a:tcPr anchor="ctr"/>
                </a:tc>
                <a:tc>
                  <a:txBody>
                    <a:bodyPr/>
                    <a:lstStyle/>
                    <a:p>
                      <a:r>
                        <a:rPr lang="en-US" sz="2000" b="1" dirty="0">
                          <a:latin typeface="Lucida Calligraphy" panose="03010101010101010101" pitchFamily="66" charset="0"/>
                          <a:cs typeface="Arial" panose="020B0604020202020204" pitchFamily="34" charset="0"/>
                        </a:rPr>
                        <a:t>+6.4s</a:t>
                      </a:r>
                      <a:r>
                        <a:rPr lang="en-US" sz="20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a:t>
                      </a:r>
                      <a:r>
                        <a:rPr lang="en-US" sz="1800" i="0" dirty="0">
                          <a:latin typeface="Lucida Calligraphy" panose="03010101010101010101" pitchFamily="66" charset="0"/>
                          <a:cs typeface="Arial" panose="020B0604020202020204" pitchFamily="34" charset="0"/>
                        </a:rPr>
                        <a:t>53%</a:t>
                      </a:r>
                      <a:r>
                        <a:rPr lang="en-US" sz="1800" i="1" dirty="0">
                          <a:latin typeface="Arial" panose="020B0604020202020204" pitchFamily="34" charset="0"/>
                          <a:cs typeface="Arial" panose="020B0604020202020204" pitchFamily="34" charset="0"/>
                        </a:rPr>
                        <a:t> improvement)</a:t>
                      </a:r>
                      <a:endParaRPr lang="en-US" sz="2000"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042047774"/>
                  </a:ext>
                </a:extLst>
              </a:tr>
              <a:tr h="794402">
                <a:tc>
                  <a:txBody>
                    <a:bodyPr/>
                    <a:lstStyle/>
                    <a:p>
                      <a:r>
                        <a:rPr lang="en-US" sz="2000" dirty="0">
                          <a:latin typeface="Arial" panose="020B0604020202020204" pitchFamily="34" charset="0"/>
                          <a:cs typeface="Arial" panose="020B0604020202020204" pitchFamily="34" charset="0"/>
                        </a:rPr>
                        <a:t>COM deviation</a:t>
                      </a:r>
                    </a:p>
                  </a:txBody>
                  <a:tcPr anchor="ctr"/>
                </a:tc>
                <a:tc>
                  <a:txBody>
                    <a:bodyPr/>
                    <a:lstStyle/>
                    <a:p>
                      <a:r>
                        <a:rPr lang="en-US" sz="2000" b="1" dirty="0">
                          <a:latin typeface="Lucida Calligraphy" panose="03010101010101010101" pitchFamily="66" charset="0"/>
                          <a:cs typeface="Arial" panose="020B0604020202020204" pitchFamily="34" charset="0"/>
                        </a:rPr>
                        <a:t>-0.8cm</a:t>
                      </a:r>
                      <a:r>
                        <a:rPr lang="en-US" sz="20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a:t>
                      </a:r>
                      <a:r>
                        <a:rPr lang="en-US" sz="1800" i="0" dirty="0">
                          <a:latin typeface="Lucida Calligraphy" panose="03010101010101010101" pitchFamily="66" charset="0"/>
                          <a:cs typeface="Arial" panose="020B0604020202020204" pitchFamily="34" charset="0"/>
                        </a:rPr>
                        <a:t>29%</a:t>
                      </a:r>
                      <a:r>
                        <a:rPr lang="en-US" sz="1800" i="1" dirty="0">
                          <a:latin typeface="Arial" panose="020B0604020202020204" pitchFamily="34" charset="0"/>
                          <a:cs typeface="Arial" panose="020B0604020202020204" pitchFamily="34" charset="0"/>
                        </a:rPr>
                        <a:t> </a:t>
                      </a:r>
                      <a:r>
                        <a:rPr lang="en-US" sz="1800" b="0" i="1" kern="1200" dirty="0">
                          <a:solidFill>
                            <a:schemeClr val="dk1"/>
                          </a:solidFill>
                          <a:effectLst/>
                          <a:latin typeface="Arial" panose="020B0604020202020204" pitchFamily="34" charset="0"/>
                          <a:ea typeface="+mn-ea"/>
                          <a:cs typeface="Arial" panose="020B0604020202020204" pitchFamily="34" charset="0"/>
                        </a:rPr>
                        <a:t>deterioration</a:t>
                      </a:r>
                      <a:r>
                        <a:rPr lang="en-US" sz="1800" i="1" dirty="0">
                          <a:latin typeface="Arial" panose="020B0604020202020204" pitchFamily="34" charset="0"/>
                          <a:cs typeface="Arial" panose="020B0604020202020204" pitchFamily="34" charset="0"/>
                        </a:rPr>
                        <a:t>)</a:t>
                      </a:r>
                      <a:endParaRPr lang="en-US" sz="2000"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60729651"/>
                  </a:ext>
                </a:extLst>
              </a:tr>
              <a:tr h="794402">
                <a:tc>
                  <a:txBody>
                    <a:bodyPr/>
                    <a:lstStyle/>
                    <a:p>
                      <a:r>
                        <a:rPr lang="en-US" sz="2000" dirty="0">
                          <a:latin typeface="Arial" panose="020B0604020202020204" pitchFamily="34" charset="0"/>
                          <a:cs typeface="Arial" panose="020B0604020202020204" pitchFamily="34" charset="0"/>
                        </a:rPr>
                        <a:t>Training Episodes</a:t>
                      </a:r>
                    </a:p>
                  </a:txBody>
                  <a:tcPr anchor="ctr"/>
                </a:tc>
                <a:tc>
                  <a:txBody>
                    <a:bodyPr/>
                    <a:lstStyle/>
                    <a:p>
                      <a:r>
                        <a:rPr lang="en-US" sz="2000" b="1" dirty="0">
                          <a:latin typeface="Lucida Calligraphy" panose="03010101010101010101" pitchFamily="66" charset="0"/>
                          <a:cs typeface="Arial" panose="020B0604020202020204" pitchFamily="34" charset="0"/>
                        </a:rPr>
                        <a:t>-400</a:t>
                      </a:r>
                      <a:r>
                        <a:rPr lang="en-US" sz="20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a:t>
                      </a:r>
                      <a:r>
                        <a:rPr lang="en-US" sz="1800" i="0" dirty="0">
                          <a:latin typeface="Lucida Calligraphy" panose="03010101010101010101" pitchFamily="66" charset="0"/>
                          <a:cs typeface="Arial" panose="020B0604020202020204" pitchFamily="34" charset="0"/>
                        </a:rPr>
                        <a:t>40%</a:t>
                      </a:r>
                      <a:r>
                        <a:rPr lang="en-US" sz="1800" i="1" dirty="0">
                          <a:latin typeface="Arial" panose="020B0604020202020204" pitchFamily="34" charset="0"/>
                          <a:cs typeface="Arial" panose="020B0604020202020204" pitchFamily="34" charset="0"/>
                        </a:rPr>
                        <a:t> improvement)</a:t>
                      </a:r>
                      <a:endParaRPr lang="en-US" sz="2000" i="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63096858"/>
                  </a:ext>
                </a:extLst>
              </a:tr>
            </a:tbl>
          </a:graphicData>
        </a:graphic>
      </p:graphicFrame>
      <p:sp>
        <p:nvSpPr>
          <p:cNvPr id="15" name="TextBox 14">
            <a:extLst>
              <a:ext uri="{FF2B5EF4-FFF2-40B4-BE49-F238E27FC236}">
                <a16:creationId xmlns:a16="http://schemas.microsoft.com/office/drawing/2014/main" id="{C491BFE4-3BCE-576A-0A5F-010669405A3D}"/>
              </a:ext>
            </a:extLst>
          </p:cNvPr>
          <p:cNvSpPr txBox="1"/>
          <p:nvPr/>
        </p:nvSpPr>
        <p:spPr>
          <a:xfrm>
            <a:off x="469273" y="2057400"/>
            <a:ext cx="6554052" cy="2308324"/>
          </a:xfrm>
          <a:prstGeom prst="rect">
            <a:avLst/>
          </a:prstGeom>
          <a:noFill/>
        </p:spPr>
        <p:txBody>
          <a:bodyPr wrap="square" rtlCol="0">
            <a:spAutoFit/>
          </a:bodyPr>
          <a:lstStyle/>
          <a:p>
            <a:pPr algn="just"/>
            <a:r>
              <a:rPr lang="en-US" sz="2400" dirty="0">
                <a:solidFill>
                  <a:schemeClr val="bg1"/>
                </a:solidFill>
                <a:latin typeface="Arial" panose="020B0604020202020204" pitchFamily="34" charset="0"/>
                <a:cs typeface="Arial" panose="020B0604020202020204" pitchFamily="34" charset="0"/>
              </a:rPr>
              <a:t>Following are some of the key metrics that show that our hybrid implementation has generally fared well against not just the baseline, but some of the better models out there that has been the cornerstone for the enhancement. </a:t>
            </a:r>
          </a:p>
        </p:txBody>
      </p:sp>
    </p:spTree>
    <p:extLst>
      <p:ext uri="{BB962C8B-B14F-4D97-AF65-F5344CB8AC3E}">
        <p14:creationId xmlns:p14="http://schemas.microsoft.com/office/powerpoint/2010/main" val="2148038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sp>
      <p:sp>
        <p:nvSpPr>
          <p:cNvPr id="3" name="Freeform 3"/>
          <p:cNvSpPr/>
          <p:nvPr/>
        </p:nvSpPr>
        <p:spPr>
          <a:xfrm>
            <a:off x="0" y="0"/>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937701" y="280179"/>
            <a:ext cx="10412598" cy="1320874"/>
          </a:xfrm>
          <a:prstGeom prst="rect">
            <a:avLst/>
          </a:prstGeom>
        </p:spPr>
        <p:txBody>
          <a:bodyPr wrap="square" lIns="0" tIns="0" rIns="0" bIns="0" rtlCol="0" anchor="t">
            <a:spAutoFit/>
          </a:bodyPr>
          <a:lstStyle/>
          <a:p>
            <a:pPr algn="l">
              <a:lnSpc>
                <a:spcPts val="10341"/>
              </a:lnSpc>
            </a:pPr>
            <a:r>
              <a:rPr lang="en-US" sz="7200" b="1" dirty="0">
                <a:solidFill>
                  <a:srgbClr val="FFFFFF"/>
                </a:solidFill>
                <a:latin typeface="Arial" pitchFamily="34" charset="0"/>
                <a:ea typeface="Codec Pro Bold"/>
                <a:cs typeface="Arial" pitchFamily="34" charset="0"/>
                <a:sym typeface="Codec Pro Bold"/>
              </a:rPr>
              <a:t>Testing and Evaluation </a:t>
            </a:r>
          </a:p>
        </p:txBody>
      </p:sp>
      <p:sp>
        <p:nvSpPr>
          <p:cNvPr id="8" name="TextBox 8"/>
          <p:cNvSpPr txBox="1"/>
          <p:nvPr/>
        </p:nvSpPr>
        <p:spPr>
          <a:xfrm>
            <a:off x="12325121" y="2399193"/>
            <a:ext cx="5433605" cy="6617902"/>
          </a:xfrm>
          <a:prstGeom prst="rect">
            <a:avLst/>
          </a:prstGeom>
        </p:spPr>
        <p:txBody>
          <a:bodyPr wrap="square" lIns="0" tIns="0" rIns="0" bIns="0" rtlCol="0" anchor="t">
            <a:spAutoFit/>
          </a:bodyPr>
          <a:lstStyle/>
          <a:p>
            <a:pPr algn="ctr">
              <a:lnSpc>
                <a:spcPct val="150000"/>
              </a:lnSpc>
            </a:pPr>
            <a:r>
              <a:rPr lang="en-US" sz="2000" b="1" u="sng" dirty="0">
                <a:solidFill>
                  <a:schemeClr val="bg1"/>
                </a:solidFill>
                <a:latin typeface="Arial" panose="020B0604020202020204" pitchFamily="34" charset="0"/>
                <a:cs typeface="Arial" panose="020B0604020202020204" pitchFamily="34" charset="0"/>
              </a:rPr>
              <a:t>Other Evaluation Parameters</a:t>
            </a:r>
            <a:endParaRPr lang="en-US" b="1" u="sng" dirty="0">
              <a:solidFill>
                <a:schemeClr val="bg1"/>
              </a:solidFill>
              <a:latin typeface="Arial" panose="020B0604020202020204" pitchFamily="34" charset="0"/>
              <a:cs typeface="Arial" panose="020B0604020202020204" pitchFamily="34" charset="0"/>
            </a:endParaRPr>
          </a:p>
          <a:p>
            <a:pPr marL="457200" indent="-457200">
              <a:lnSpc>
                <a:spcPct val="150000"/>
              </a:lnSpc>
              <a:buFont typeface="Arial" pitchFamily="34" charset="0"/>
              <a:buChar char="•"/>
            </a:pPr>
            <a:r>
              <a:rPr lang="en-US" b="1" dirty="0">
                <a:solidFill>
                  <a:schemeClr val="bg1"/>
                </a:solidFill>
                <a:latin typeface="Arial" panose="020B0604020202020204" pitchFamily="34" charset="0"/>
                <a:cs typeface="Arial" panose="020B0604020202020204" pitchFamily="34" charset="0"/>
              </a:rPr>
              <a:t>DDPG Baseline Analysis:</a:t>
            </a:r>
            <a:r>
              <a:rPr lang="en-US" dirty="0">
                <a:solidFill>
                  <a:schemeClr val="bg1"/>
                </a:solidFill>
                <a:latin typeface="Arial" panose="020B0604020202020204" pitchFamily="34" charset="0"/>
                <a:cs typeface="Arial" panose="020B0604020202020204" pitchFamily="34" charset="0"/>
              </a:rPr>
              <a:t> Clear evaluation of DDPG performance and limitations in V-REP.</a:t>
            </a:r>
          </a:p>
          <a:p>
            <a:pPr marL="457200" indent="-457200">
              <a:lnSpc>
                <a:spcPct val="150000"/>
              </a:lnSpc>
              <a:buFont typeface="Arial" pitchFamily="34" charset="0"/>
              <a:buChar char="•"/>
            </a:pPr>
            <a:r>
              <a:rPr lang="en-US" b="1" dirty="0">
                <a:solidFill>
                  <a:schemeClr val="bg1"/>
                </a:solidFill>
                <a:latin typeface="Arial" panose="020B0604020202020204" pitchFamily="34" charset="0"/>
                <a:cs typeface="Arial" panose="020B0604020202020204" pitchFamily="34" charset="0"/>
              </a:rPr>
              <a:t>Improved Policies:</a:t>
            </a:r>
            <a:r>
              <a:rPr lang="en-US" dirty="0">
                <a:solidFill>
                  <a:schemeClr val="bg1"/>
                </a:solidFill>
                <a:latin typeface="Arial" panose="020B0604020202020204" pitchFamily="34" charset="0"/>
                <a:cs typeface="Arial" panose="020B0604020202020204" pitchFamily="34" charset="0"/>
              </a:rPr>
              <a:t> Advanced DRL (SAC/TD3/PPO) expected to achieve:</a:t>
            </a:r>
          </a:p>
          <a:p>
            <a:pPr marL="1371600" lvl="2" indent="-457200">
              <a:lnSpc>
                <a:spcPct val="150000"/>
              </a:lnSpc>
              <a:buFont typeface="Arial" pitchFamily="34" charset="0"/>
              <a:buChar char="•"/>
            </a:pPr>
            <a:r>
              <a:rPr lang="en-US" dirty="0">
                <a:solidFill>
                  <a:schemeClr val="bg1"/>
                </a:solidFill>
                <a:latin typeface="Arial" panose="020B0604020202020204" pitchFamily="34" charset="0"/>
                <a:cs typeface="Arial" panose="020B0604020202020204" pitchFamily="34" charset="0"/>
              </a:rPr>
              <a:t>Higher success rates</a:t>
            </a:r>
          </a:p>
          <a:p>
            <a:pPr marL="1371600" lvl="2" indent="-457200">
              <a:lnSpc>
                <a:spcPct val="150000"/>
              </a:lnSpc>
              <a:buFont typeface="Arial" pitchFamily="34" charset="0"/>
              <a:buChar char="•"/>
            </a:pPr>
            <a:r>
              <a:rPr lang="en-US" dirty="0">
                <a:solidFill>
                  <a:schemeClr val="bg1"/>
                </a:solidFill>
                <a:latin typeface="Arial" panose="020B0604020202020204" pitchFamily="34" charset="0"/>
                <a:cs typeface="Arial" panose="020B0604020202020204" pitchFamily="34" charset="0"/>
              </a:rPr>
              <a:t>Better path efficiency and speed</a:t>
            </a:r>
          </a:p>
          <a:p>
            <a:pPr marL="1371600" lvl="2" indent="-457200">
              <a:lnSpc>
                <a:spcPct val="150000"/>
              </a:lnSpc>
              <a:buFont typeface="Arial" pitchFamily="34" charset="0"/>
              <a:buChar char="•"/>
            </a:pPr>
            <a:r>
              <a:rPr lang="en-US" dirty="0">
                <a:solidFill>
                  <a:schemeClr val="bg1"/>
                </a:solidFill>
                <a:latin typeface="Arial" panose="020B0604020202020204" pitchFamily="34" charset="0"/>
                <a:cs typeface="Arial" panose="020B0604020202020204" pitchFamily="34" charset="0"/>
              </a:rPr>
              <a:t>Increased robustness and motion stability</a:t>
            </a:r>
          </a:p>
          <a:p>
            <a:pPr marL="457200" indent="-457200">
              <a:lnSpc>
                <a:spcPct val="150000"/>
              </a:lnSpc>
              <a:buFont typeface="Arial" pitchFamily="34" charset="0"/>
              <a:buChar char="•"/>
            </a:pPr>
            <a:r>
              <a:rPr lang="en-US" b="1" dirty="0">
                <a:solidFill>
                  <a:schemeClr val="bg1"/>
                </a:solidFill>
                <a:latin typeface="Arial" panose="020B0604020202020204" pitchFamily="34" charset="0"/>
                <a:cs typeface="Arial" panose="020B0604020202020204" pitchFamily="34" charset="0"/>
              </a:rPr>
              <a:t>Better Sample Efficiency:</a:t>
            </a:r>
            <a:r>
              <a:rPr lang="en-US" dirty="0">
                <a:solidFill>
                  <a:schemeClr val="bg1"/>
                </a:solidFill>
                <a:latin typeface="Arial" panose="020B0604020202020204" pitchFamily="34" charset="0"/>
                <a:cs typeface="Arial" panose="020B0604020202020204" pitchFamily="34" charset="0"/>
              </a:rPr>
              <a:t> SAC and TD3 to reach goals with fewer training episodes.</a:t>
            </a:r>
          </a:p>
          <a:p>
            <a:pPr marL="457200" indent="-457200">
              <a:lnSpc>
                <a:spcPct val="150000"/>
              </a:lnSpc>
              <a:buFont typeface="Arial" pitchFamily="34" charset="0"/>
              <a:buChar char="•"/>
            </a:pPr>
            <a:r>
              <a:rPr lang="en-US" b="1" dirty="0">
                <a:solidFill>
                  <a:schemeClr val="bg1"/>
                </a:solidFill>
                <a:latin typeface="Arial" panose="020B0604020202020204" pitchFamily="34" charset="0"/>
                <a:cs typeface="Arial" panose="020B0604020202020204" pitchFamily="34" charset="0"/>
              </a:rPr>
              <a:t>Sim-to-Real Insights:</a:t>
            </a:r>
            <a:r>
              <a:rPr lang="en-US" dirty="0">
                <a:solidFill>
                  <a:schemeClr val="bg1"/>
                </a:solidFill>
                <a:latin typeface="Arial" panose="020B0604020202020204" pitchFamily="34" charset="0"/>
                <a:cs typeface="Arial" panose="020B0604020202020204" pitchFamily="34" charset="0"/>
              </a:rPr>
              <a:t> Practical understanding of domain randomization and realistic sensing.</a:t>
            </a:r>
          </a:p>
          <a:p>
            <a:pPr marL="457200" indent="-457200">
              <a:lnSpc>
                <a:spcPct val="150000"/>
              </a:lnSpc>
              <a:buFont typeface="Arial" pitchFamily="34" charset="0"/>
              <a:buChar char="•"/>
            </a:pPr>
            <a:r>
              <a:rPr lang="en-US" b="1" dirty="0">
                <a:solidFill>
                  <a:schemeClr val="bg1"/>
                </a:solidFill>
                <a:latin typeface="Arial" panose="020B0604020202020204" pitchFamily="34" charset="0"/>
                <a:cs typeface="Arial" panose="020B0604020202020204" pitchFamily="34" charset="0"/>
              </a:rPr>
              <a:t>Reusable Framework:</a:t>
            </a:r>
            <a:r>
              <a:rPr lang="en-US" dirty="0">
                <a:solidFill>
                  <a:schemeClr val="bg1"/>
                </a:solidFill>
                <a:latin typeface="Arial" panose="020B0604020202020204" pitchFamily="34" charset="0"/>
                <a:cs typeface="Arial" panose="020B0604020202020204" pitchFamily="34" charset="0"/>
              </a:rPr>
              <a:t> Modular, extensible DRL codebase for future mobile robotics research.</a:t>
            </a:r>
          </a:p>
          <a:p>
            <a:pPr algn="just">
              <a:lnSpc>
                <a:spcPts val="3386"/>
              </a:lnSpc>
              <a:spcBef>
                <a:spcPct val="0"/>
              </a:spcBef>
            </a:pPr>
            <a:endParaRPr lang="en-US" sz="2000" dirty="0">
              <a:solidFill>
                <a:srgbClr val="FFFFFF"/>
              </a:solidFill>
              <a:latin typeface="Arial" pitchFamily="34" charset="0"/>
              <a:ea typeface="Poppins"/>
              <a:cs typeface="Arial" pitchFamily="34" charset="0"/>
              <a:sym typeface="Poppins"/>
            </a:endParaRPr>
          </a:p>
        </p:txBody>
      </p:sp>
      <p:pic>
        <p:nvPicPr>
          <p:cNvPr id="5" name="Picture 4">
            <a:extLst>
              <a:ext uri="{FF2B5EF4-FFF2-40B4-BE49-F238E27FC236}">
                <a16:creationId xmlns:a16="http://schemas.microsoft.com/office/drawing/2014/main" id="{CBA1E824-1AE3-FFAE-1BFD-9FDDA2C2B655}"/>
              </a:ext>
            </a:extLst>
          </p:cNvPr>
          <p:cNvPicPr>
            <a:picLocks noChangeAspect="1"/>
          </p:cNvPicPr>
          <p:nvPr/>
        </p:nvPicPr>
        <p:blipFill>
          <a:blip r:embed="rId5"/>
          <a:stretch>
            <a:fillRect/>
          </a:stretch>
        </p:blipFill>
        <p:spPr>
          <a:xfrm>
            <a:off x="559107" y="1634490"/>
            <a:ext cx="5433603" cy="3881145"/>
          </a:xfrm>
          <a:prstGeom prst="rect">
            <a:avLst/>
          </a:prstGeom>
        </p:spPr>
      </p:pic>
      <p:pic>
        <p:nvPicPr>
          <p:cNvPr id="12" name="Picture 11">
            <a:extLst>
              <a:ext uri="{FF2B5EF4-FFF2-40B4-BE49-F238E27FC236}">
                <a16:creationId xmlns:a16="http://schemas.microsoft.com/office/drawing/2014/main" id="{D5848FFC-23FE-0C4B-DEF7-7D38DAB79AEC}"/>
              </a:ext>
            </a:extLst>
          </p:cNvPr>
          <p:cNvPicPr>
            <a:picLocks noChangeAspect="1"/>
          </p:cNvPicPr>
          <p:nvPr/>
        </p:nvPicPr>
        <p:blipFill>
          <a:blip r:embed="rId6"/>
          <a:stretch>
            <a:fillRect/>
          </a:stretch>
        </p:blipFill>
        <p:spPr>
          <a:xfrm>
            <a:off x="6246681" y="1619250"/>
            <a:ext cx="5476015" cy="3911439"/>
          </a:xfrm>
          <a:prstGeom prst="rect">
            <a:avLst/>
          </a:prstGeom>
        </p:spPr>
      </p:pic>
      <p:pic>
        <p:nvPicPr>
          <p:cNvPr id="14" name="Picture 13">
            <a:extLst>
              <a:ext uri="{FF2B5EF4-FFF2-40B4-BE49-F238E27FC236}">
                <a16:creationId xmlns:a16="http://schemas.microsoft.com/office/drawing/2014/main" id="{6EAC0022-3F48-C5C2-96F9-77E129115073}"/>
              </a:ext>
            </a:extLst>
          </p:cNvPr>
          <p:cNvPicPr>
            <a:picLocks noChangeAspect="1"/>
          </p:cNvPicPr>
          <p:nvPr/>
        </p:nvPicPr>
        <p:blipFill>
          <a:blip r:embed="rId7"/>
          <a:stretch>
            <a:fillRect/>
          </a:stretch>
        </p:blipFill>
        <p:spPr>
          <a:xfrm>
            <a:off x="571973" y="5789956"/>
            <a:ext cx="5433604" cy="3881145"/>
          </a:xfrm>
          <a:prstGeom prst="rect">
            <a:avLst/>
          </a:prstGeom>
        </p:spPr>
      </p:pic>
      <p:pic>
        <p:nvPicPr>
          <p:cNvPr id="16" name="Picture 15">
            <a:extLst>
              <a:ext uri="{FF2B5EF4-FFF2-40B4-BE49-F238E27FC236}">
                <a16:creationId xmlns:a16="http://schemas.microsoft.com/office/drawing/2014/main" id="{0537F314-0F1B-6F12-DD5A-68BC0C6A13F2}"/>
              </a:ext>
            </a:extLst>
          </p:cNvPr>
          <p:cNvPicPr>
            <a:picLocks noChangeAspect="1"/>
          </p:cNvPicPr>
          <p:nvPr/>
        </p:nvPicPr>
        <p:blipFill>
          <a:blip r:embed="rId8"/>
          <a:stretch>
            <a:fillRect/>
          </a:stretch>
        </p:blipFill>
        <p:spPr>
          <a:xfrm>
            <a:off x="6244317" y="5783996"/>
            <a:ext cx="5433605" cy="38811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4" name="TextBox 4"/>
          <p:cNvSpPr txBox="1"/>
          <p:nvPr/>
        </p:nvSpPr>
        <p:spPr>
          <a:xfrm>
            <a:off x="2492485" y="453021"/>
            <a:ext cx="13235691" cy="1320874"/>
          </a:xfrm>
          <a:prstGeom prst="rect">
            <a:avLst/>
          </a:prstGeom>
        </p:spPr>
        <p:txBody>
          <a:bodyPr lIns="0" tIns="0" rIns="0" bIns="0" rtlCol="0" anchor="t">
            <a:spAutoFit/>
          </a:bodyPr>
          <a:lstStyle/>
          <a:p>
            <a:pPr algn="ctr">
              <a:lnSpc>
                <a:spcPts val="10341"/>
              </a:lnSpc>
            </a:pPr>
            <a:r>
              <a:rPr lang="en-US" sz="8000" b="1">
                <a:solidFill>
                  <a:srgbClr val="FFFFFF"/>
                </a:solidFill>
                <a:latin typeface="Arial" pitchFamily="34" charset="0"/>
                <a:ea typeface="Codec Pro Bold"/>
                <a:cs typeface="Arial" pitchFamily="34" charset="0"/>
                <a:sym typeface="Codec Pro Bold"/>
              </a:rPr>
              <a:t>Conclusion</a:t>
            </a:r>
          </a:p>
        </p:txBody>
      </p:sp>
      <p:sp>
        <p:nvSpPr>
          <p:cNvPr id="7" name="TextBox 7"/>
          <p:cNvSpPr txBox="1"/>
          <p:nvPr/>
        </p:nvSpPr>
        <p:spPr>
          <a:xfrm>
            <a:off x="2535015" y="1781301"/>
            <a:ext cx="14237845" cy="8402300"/>
          </a:xfrm>
          <a:prstGeom prst="rect">
            <a:avLst/>
          </a:prstGeom>
        </p:spPr>
        <p:txBody>
          <a:bodyPr wrap="square" lIns="0" tIns="0" rIns="0" bIns="0" rtlCol="0" anchor="t">
            <a:spAutoFit/>
          </a:bodyPr>
          <a:lstStyle/>
          <a:p>
            <a:pPr marL="457200" indent="-457200">
              <a:lnSpc>
                <a:spcPct val="150000"/>
              </a:lnSpc>
              <a:buFont typeface="Arial" pitchFamily="34" charset="0"/>
              <a:buChar char="•"/>
            </a:pPr>
            <a:r>
              <a:rPr lang="en-US" sz="2600">
                <a:solidFill>
                  <a:schemeClr val="bg1"/>
                </a:solidFill>
                <a:latin typeface="Arial" pitchFamily="34" charset="0"/>
                <a:cs typeface="Arial" pitchFamily="34" charset="0"/>
              </a:rPr>
              <a:t>Began with DDPG-based mobile robot navigation using V-REP and ultrasonic sensors.</a:t>
            </a:r>
          </a:p>
          <a:p>
            <a:pPr marL="457200" indent="-457200">
              <a:lnSpc>
                <a:spcPct val="150000"/>
              </a:lnSpc>
              <a:buFont typeface="Arial" pitchFamily="34" charset="0"/>
              <a:buChar char="•"/>
            </a:pPr>
            <a:r>
              <a:rPr lang="en-US" sz="2600">
                <a:solidFill>
                  <a:schemeClr val="bg1"/>
                </a:solidFill>
                <a:latin typeface="Arial" pitchFamily="34" charset="0"/>
                <a:cs typeface="Arial" pitchFamily="34" charset="0"/>
              </a:rPr>
              <a:t>Identified key DDPG limitations: low sample efficiency, </a:t>
            </a:r>
            <a:r>
              <a:rPr lang="en-US" sz="2600" err="1">
                <a:solidFill>
                  <a:schemeClr val="bg1"/>
                </a:solidFill>
                <a:latin typeface="Arial" pitchFamily="34" charset="0"/>
                <a:cs typeface="Arial" pitchFamily="34" charset="0"/>
              </a:rPr>
              <a:t>hyperparameter</a:t>
            </a:r>
            <a:r>
              <a:rPr lang="en-US" sz="2600">
                <a:solidFill>
                  <a:schemeClr val="bg1"/>
                </a:solidFill>
                <a:latin typeface="Arial" pitchFamily="34" charset="0"/>
                <a:cs typeface="Arial" pitchFamily="34" charset="0"/>
              </a:rPr>
              <a:t> sensitivity, and weak robustness.</a:t>
            </a:r>
          </a:p>
          <a:p>
            <a:pPr marL="457200" indent="-457200">
              <a:lnSpc>
                <a:spcPct val="150000"/>
              </a:lnSpc>
              <a:buFont typeface="Arial" pitchFamily="34" charset="0"/>
              <a:buChar char="•"/>
            </a:pPr>
            <a:r>
              <a:rPr lang="en-US" sz="2600">
                <a:solidFill>
                  <a:schemeClr val="bg1"/>
                </a:solidFill>
                <a:latin typeface="Arial" pitchFamily="34" charset="0"/>
                <a:cs typeface="Arial" pitchFamily="34" charset="0"/>
              </a:rPr>
              <a:t>Proposed upgrading to advanced DRL algorithms: </a:t>
            </a:r>
            <a:r>
              <a:rPr lang="en-US" sz="2600" b="1">
                <a:solidFill>
                  <a:schemeClr val="bg1"/>
                </a:solidFill>
                <a:latin typeface="Arial" pitchFamily="34" charset="0"/>
                <a:cs typeface="Arial" pitchFamily="34" charset="0"/>
              </a:rPr>
              <a:t>SAC, TD3, PPO</a:t>
            </a:r>
            <a:r>
              <a:rPr lang="en-US" sz="2600">
                <a:solidFill>
                  <a:schemeClr val="bg1"/>
                </a:solidFill>
                <a:latin typeface="Arial" pitchFamily="34" charset="0"/>
                <a:cs typeface="Arial" pitchFamily="34" charset="0"/>
              </a:rPr>
              <a:t>.</a:t>
            </a:r>
          </a:p>
          <a:p>
            <a:pPr marL="457200" indent="-457200">
              <a:lnSpc>
                <a:spcPct val="150000"/>
              </a:lnSpc>
              <a:buFont typeface="Arial" pitchFamily="34" charset="0"/>
              <a:buChar char="•"/>
            </a:pPr>
            <a:r>
              <a:rPr lang="en-US" sz="2600">
                <a:solidFill>
                  <a:schemeClr val="bg1"/>
                </a:solidFill>
                <a:latin typeface="Arial" pitchFamily="34" charset="0"/>
                <a:cs typeface="Arial" pitchFamily="34" charset="0"/>
              </a:rPr>
              <a:t>Integrated training enhancements:</a:t>
            </a:r>
          </a:p>
          <a:p>
            <a:pPr marL="1371600" lvl="2" indent="-457200">
              <a:lnSpc>
                <a:spcPct val="150000"/>
              </a:lnSpc>
              <a:buFont typeface="Wingdings" pitchFamily="2" charset="2"/>
              <a:buChar char="ü"/>
            </a:pPr>
            <a:r>
              <a:rPr lang="en-US" sz="2600" b="1">
                <a:solidFill>
                  <a:schemeClr val="bg1"/>
                </a:solidFill>
                <a:latin typeface="Arial" pitchFamily="34" charset="0"/>
                <a:cs typeface="Arial" pitchFamily="34" charset="0"/>
              </a:rPr>
              <a:t>	Domain Randomization</a:t>
            </a:r>
            <a:r>
              <a:rPr lang="en-US" sz="2600">
                <a:solidFill>
                  <a:schemeClr val="bg1"/>
                </a:solidFill>
                <a:latin typeface="Arial" pitchFamily="34" charset="0"/>
                <a:cs typeface="Arial" pitchFamily="34" charset="0"/>
              </a:rPr>
              <a:t> for robustness</a:t>
            </a:r>
          </a:p>
          <a:p>
            <a:pPr marL="1371600" lvl="2" indent="-457200">
              <a:lnSpc>
                <a:spcPct val="150000"/>
              </a:lnSpc>
              <a:buFont typeface="Wingdings" pitchFamily="2" charset="2"/>
              <a:buChar char="ü"/>
            </a:pPr>
            <a:r>
              <a:rPr lang="en-US" sz="2600" b="1">
                <a:solidFill>
                  <a:schemeClr val="bg1"/>
                </a:solidFill>
                <a:latin typeface="Arial" pitchFamily="34" charset="0"/>
                <a:cs typeface="Arial" pitchFamily="34" charset="0"/>
              </a:rPr>
              <a:t>	Curriculum Learning</a:t>
            </a:r>
            <a:r>
              <a:rPr lang="en-US" sz="2600">
                <a:solidFill>
                  <a:schemeClr val="bg1"/>
                </a:solidFill>
                <a:latin typeface="Arial" pitchFamily="34" charset="0"/>
                <a:cs typeface="Arial" pitchFamily="34" charset="0"/>
              </a:rPr>
              <a:t> for progressive skill acquisition</a:t>
            </a:r>
          </a:p>
          <a:p>
            <a:pPr marL="1371600" lvl="2" indent="-457200">
              <a:lnSpc>
                <a:spcPct val="150000"/>
              </a:lnSpc>
              <a:buFont typeface="Wingdings" pitchFamily="2" charset="2"/>
              <a:buChar char="ü"/>
            </a:pPr>
            <a:r>
              <a:rPr lang="en-US" sz="2600" b="1">
                <a:solidFill>
                  <a:schemeClr val="bg1"/>
                </a:solidFill>
                <a:latin typeface="Arial" pitchFamily="34" charset="0"/>
                <a:cs typeface="Arial" pitchFamily="34" charset="0"/>
              </a:rPr>
              <a:t>	Sensor Fusion</a:t>
            </a:r>
            <a:r>
              <a:rPr lang="en-US" sz="2600">
                <a:solidFill>
                  <a:schemeClr val="bg1"/>
                </a:solidFill>
                <a:latin typeface="Arial" pitchFamily="34" charset="0"/>
                <a:cs typeface="Arial" pitchFamily="34" charset="0"/>
              </a:rPr>
              <a:t> with </a:t>
            </a:r>
            <a:r>
              <a:rPr lang="en-US" sz="2600" err="1">
                <a:solidFill>
                  <a:schemeClr val="bg1"/>
                </a:solidFill>
                <a:latin typeface="Arial" pitchFamily="34" charset="0"/>
                <a:cs typeface="Arial" pitchFamily="34" charset="0"/>
              </a:rPr>
              <a:t>odometry</a:t>
            </a:r>
            <a:r>
              <a:rPr lang="en-US" sz="2600">
                <a:solidFill>
                  <a:schemeClr val="bg1"/>
                </a:solidFill>
                <a:latin typeface="Arial" pitchFamily="34" charset="0"/>
                <a:cs typeface="Arial" pitchFamily="34" charset="0"/>
              </a:rPr>
              <a:t>, vision, or </a:t>
            </a:r>
            <a:r>
              <a:rPr lang="en-US" sz="2600" err="1">
                <a:solidFill>
                  <a:schemeClr val="bg1"/>
                </a:solidFill>
                <a:latin typeface="Arial" pitchFamily="34" charset="0"/>
                <a:cs typeface="Arial" pitchFamily="34" charset="0"/>
              </a:rPr>
              <a:t>LiDAR</a:t>
            </a:r>
            <a:endParaRPr lang="en-US" sz="2600">
              <a:solidFill>
                <a:schemeClr val="bg1"/>
              </a:solidFill>
              <a:latin typeface="Arial" pitchFamily="34" charset="0"/>
              <a:cs typeface="Arial" pitchFamily="34" charset="0"/>
            </a:endParaRPr>
          </a:p>
          <a:p>
            <a:pPr marL="1371600" lvl="2" indent="-457200">
              <a:lnSpc>
                <a:spcPct val="150000"/>
              </a:lnSpc>
              <a:buFont typeface="Wingdings" pitchFamily="2" charset="2"/>
              <a:buChar char="ü"/>
            </a:pPr>
            <a:r>
              <a:rPr lang="en-US" sz="2600" b="1">
                <a:solidFill>
                  <a:schemeClr val="bg1"/>
                </a:solidFill>
                <a:latin typeface="Arial" pitchFamily="34" charset="0"/>
                <a:cs typeface="Arial" pitchFamily="34" charset="0"/>
              </a:rPr>
              <a:t>	Hierarchical RL</a:t>
            </a:r>
            <a:r>
              <a:rPr lang="en-US" sz="2600">
                <a:solidFill>
                  <a:schemeClr val="bg1"/>
                </a:solidFill>
                <a:latin typeface="Arial" pitchFamily="34" charset="0"/>
                <a:cs typeface="Arial" pitchFamily="34" charset="0"/>
              </a:rPr>
              <a:t> for complex task handling</a:t>
            </a:r>
          </a:p>
          <a:p>
            <a:pPr marL="457200" indent="-457200">
              <a:lnSpc>
                <a:spcPct val="150000"/>
              </a:lnSpc>
              <a:buFont typeface="Arial" pitchFamily="34" charset="0"/>
              <a:buChar char="•"/>
            </a:pPr>
            <a:r>
              <a:rPr lang="en-US" sz="2600">
                <a:solidFill>
                  <a:schemeClr val="bg1"/>
                </a:solidFill>
                <a:latin typeface="Arial" pitchFamily="34" charset="0"/>
                <a:cs typeface="Arial" pitchFamily="34" charset="0"/>
              </a:rPr>
              <a:t>Defined both </a:t>
            </a:r>
            <a:r>
              <a:rPr lang="en-US" sz="2600" b="1">
                <a:solidFill>
                  <a:schemeClr val="bg1"/>
                </a:solidFill>
                <a:latin typeface="Arial" pitchFamily="34" charset="0"/>
                <a:cs typeface="Arial" pitchFamily="34" charset="0"/>
              </a:rPr>
              <a:t>functional and performance-oriented requirements</a:t>
            </a:r>
            <a:r>
              <a:rPr lang="en-US" sz="2600">
                <a:solidFill>
                  <a:schemeClr val="bg1"/>
                </a:solidFill>
                <a:latin typeface="Arial" pitchFamily="34" charset="0"/>
                <a:cs typeface="Arial" pitchFamily="34" charset="0"/>
              </a:rPr>
              <a:t>.</a:t>
            </a:r>
          </a:p>
          <a:p>
            <a:pPr marL="457200" indent="-457200">
              <a:lnSpc>
                <a:spcPct val="150000"/>
              </a:lnSpc>
              <a:buFont typeface="Arial" pitchFamily="34" charset="0"/>
              <a:buChar char="•"/>
            </a:pPr>
            <a:r>
              <a:rPr lang="en-US" sz="2600">
                <a:solidFill>
                  <a:schemeClr val="bg1"/>
                </a:solidFill>
                <a:latin typeface="Arial" pitchFamily="34" charset="0"/>
                <a:cs typeface="Arial" pitchFamily="34" charset="0"/>
              </a:rPr>
              <a:t>Presented a </a:t>
            </a:r>
            <a:r>
              <a:rPr lang="en-US" sz="2600" b="1">
                <a:solidFill>
                  <a:schemeClr val="bg1"/>
                </a:solidFill>
                <a:latin typeface="Arial" pitchFamily="34" charset="0"/>
                <a:cs typeface="Arial" pitchFamily="34" charset="0"/>
              </a:rPr>
              <a:t>phased methodology</a:t>
            </a:r>
            <a:r>
              <a:rPr lang="en-US" sz="2600">
                <a:solidFill>
                  <a:schemeClr val="bg1"/>
                </a:solidFill>
                <a:latin typeface="Arial" pitchFamily="34" charset="0"/>
                <a:cs typeface="Arial" pitchFamily="34" charset="0"/>
              </a:rPr>
              <a:t> for systematic development and evaluation.</a:t>
            </a:r>
          </a:p>
          <a:p>
            <a:pPr marL="457200" indent="-457200">
              <a:lnSpc>
                <a:spcPct val="150000"/>
              </a:lnSpc>
              <a:buFont typeface="Arial" pitchFamily="34" charset="0"/>
              <a:buChar char="•"/>
            </a:pPr>
            <a:r>
              <a:rPr lang="en-US" sz="2600">
                <a:solidFill>
                  <a:schemeClr val="bg1"/>
                </a:solidFill>
                <a:latin typeface="Arial" pitchFamily="34" charset="0"/>
                <a:cs typeface="Arial" pitchFamily="34" charset="0"/>
              </a:rPr>
              <a:t>Expected outcomes:</a:t>
            </a:r>
          </a:p>
          <a:p>
            <a:pPr marL="1371600" lvl="2" indent="-457200">
              <a:lnSpc>
                <a:spcPct val="150000"/>
              </a:lnSpc>
              <a:buFont typeface="Wingdings" pitchFamily="2" charset="2"/>
              <a:buChar char="ü"/>
            </a:pPr>
            <a:r>
              <a:rPr lang="en-US" sz="2600">
                <a:solidFill>
                  <a:schemeClr val="bg1"/>
                </a:solidFill>
                <a:latin typeface="Arial" pitchFamily="34" charset="0"/>
                <a:cs typeface="Arial" pitchFamily="34" charset="0"/>
              </a:rPr>
              <a:t>Higher task success rate and Smoother, efficient motion and Greater training stability and real-world adaptability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artisticBlur radius="75"/>
                      </a14:imgEffect>
                    </a14:imgLayer>
                  </a14:imgProps>
                </a:ext>
              </a:extLst>
            </a:blip>
            <a:stretch>
              <a:fillRect t="-9222" b="-9222"/>
            </a:stretch>
          </a:blipFill>
        </p:spPr>
      </p:sp>
      <p:sp>
        <p:nvSpPr>
          <p:cNvPr id="3" name="Freeform 3"/>
          <p:cNvSpPr/>
          <p:nvPr/>
        </p:nvSpPr>
        <p:spPr>
          <a:xfrm>
            <a:off x="0" y="1"/>
            <a:ext cx="18288001" cy="10287000"/>
          </a:xfrm>
          <a:custGeom>
            <a:avLst/>
            <a:gdLst/>
            <a:ahLst/>
            <a:cxnLst/>
            <a:rect l="l" t="t" r="r" b="b"/>
            <a:pathLst>
              <a:path w="12939534" h="10885383">
                <a:moveTo>
                  <a:pt x="0" y="0"/>
                </a:moveTo>
                <a:lnTo>
                  <a:pt x="12939534" y="0"/>
                </a:lnTo>
                <a:lnTo>
                  <a:pt x="12939534" y="10885384"/>
                </a:lnTo>
                <a:lnTo>
                  <a:pt x="0" y="10885384"/>
                </a:lnTo>
                <a:lnTo>
                  <a:pt x="0" y="0"/>
                </a:lnTo>
                <a:close/>
              </a:path>
            </a:pathLst>
          </a:custGeom>
          <a:blipFill>
            <a:blip r:embed="rId4">
              <a:alphaModFix amt="10999"/>
            </a:blip>
            <a:stretch>
              <a:fillRect/>
            </a:stretch>
          </a:blipFill>
        </p:spPr>
      </p:sp>
      <p:sp>
        <p:nvSpPr>
          <p:cNvPr id="7" name="TextBox 7"/>
          <p:cNvSpPr txBox="1"/>
          <p:nvPr/>
        </p:nvSpPr>
        <p:spPr>
          <a:xfrm>
            <a:off x="1828800" y="419100"/>
            <a:ext cx="14249400" cy="1224181"/>
          </a:xfrm>
          <a:prstGeom prst="rect">
            <a:avLst/>
          </a:prstGeom>
        </p:spPr>
        <p:txBody>
          <a:bodyPr wrap="square" lIns="0" tIns="0" rIns="0" bIns="0" rtlCol="0" anchor="t">
            <a:spAutoFit/>
          </a:bodyPr>
          <a:lstStyle/>
          <a:p>
            <a:pPr algn="ctr">
              <a:lnSpc>
                <a:spcPts val="10341"/>
              </a:lnSpc>
            </a:pPr>
            <a:r>
              <a:rPr lang="en-US" sz="8000" b="1">
                <a:solidFill>
                  <a:srgbClr val="FFFFFF"/>
                </a:solidFill>
                <a:latin typeface="Arial" pitchFamily="34" charset="0"/>
                <a:ea typeface="Codec Pro Bold"/>
                <a:cs typeface="Arial" pitchFamily="34" charset="0"/>
                <a:sym typeface="Codec Pro Bold"/>
              </a:rPr>
              <a:t>Impact and Future Directions</a:t>
            </a:r>
          </a:p>
        </p:txBody>
      </p:sp>
      <p:sp>
        <p:nvSpPr>
          <p:cNvPr id="9" name="TextBox 9"/>
          <p:cNvSpPr txBox="1"/>
          <p:nvPr/>
        </p:nvSpPr>
        <p:spPr>
          <a:xfrm>
            <a:off x="1104900" y="1914609"/>
            <a:ext cx="16078200" cy="8241487"/>
          </a:xfrm>
          <a:prstGeom prst="rect">
            <a:avLst/>
          </a:prstGeom>
        </p:spPr>
        <p:txBody>
          <a:bodyPr wrap="square" lIns="0" tIns="0" rIns="0" bIns="0" rtlCol="0" anchor="t">
            <a:spAutoFit/>
          </a:bodyPr>
          <a:lstStyle/>
          <a:p>
            <a:pPr marL="457200" indent="-457200">
              <a:lnSpc>
                <a:spcPct val="150000"/>
              </a:lnSpc>
              <a:buFont typeface="Arial" pitchFamily="34" charset="0"/>
              <a:buChar char="•"/>
            </a:pPr>
            <a:r>
              <a:rPr lang="en-US" sz="2400" dirty="0">
                <a:solidFill>
                  <a:schemeClr val="bg1"/>
                </a:solidFill>
                <a:latin typeface="Arial" pitchFamily="34" charset="0"/>
                <a:cs typeface="Arial" pitchFamily="34" charset="0"/>
              </a:rPr>
              <a:t>Advances in Autonomous Robotics:</a:t>
            </a:r>
            <a:br>
              <a:rPr lang="en-US" sz="2400" dirty="0">
                <a:solidFill>
                  <a:schemeClr val="bg1"/>
                </a:solidFill>
                <a:latin typeface="Arial" pitchFamily="34" charset="0"/>
                <a:cs typeface="Arial" pitchFamily="34" charset="0"/>
              </a:rPr>
            </a:br>
            <a:r>
              <a:rPr lang="en-US" sz="2400" dirty="0">
                <a:solidFill>
                  <a:schemeClr val="bg1"/>
                </a:solidFill>
                <a:latin typeface="Arial" pitchFamily="34" charset="0"/>
                <a:cs typeface="Arial" pitchFamily="34" charset="0"/>
              </a:rPr>
              <a:t>	Enables more robust, efficient, and adaptable mobile robots for real-world tasks like logistics, 	inspection, and 	exploration.</a:t>
            </a:r>
          </a:p>
          <a:p>
            <a:pPr marL="457200" indent="-457200">
              <a:lnSpc>
                <a:spcPct val="150000"/>
              </a:lnSpc>
              <a:buFont typeface="Arial" pitchFamily="34" charset="0"/>
              <a:buChar char="•"/>
            </a:pPr>
            <a:r>
              <a:rPr lang="en-US" sz="2400" dirty="0">
                <a:solidFill>
                  <a:schemeClr val="bg1"/>
                </a:solidFill>
                <a:latin typeface="Arial" pitchFamily="34" charset="0"/>
                <a:cs typeface="Arial" pitchFamily="34" charset="0"/>
              </a:rPr>
              <a:t>Path to Real-World Deployment:</a:t>
            </a:r>
            <a:br>
              <a:rPr lang="en-US" sz="2400" dirty="0">
                <a:solidFill>
                  <a:schemeClr val="bg1"/>
                </a:solidFill>
                <a:latin typeface="Arial" pitchFamily="34" charset="0"/>
                <a:cs typeface="Arial" pitchFamily="34" charset="0"/>
              </a:rPr>
            </a:br>
            <a:r>
              <a:rPr lang="en-US" sz="2400" dirty="0">
                <a:solidFill>
                  <a:schemeClr val="bg1"/>
                </a:solidFill>
                <a:latin typeface="Arial" pitchFamily="34" charset="0"/>
                <a:cs typeface="Arial" pitchFamily="34" charset="0"/>
              </a:rPr>
              <a:t>	Emphasis on domain randomization and realistic sensing supports future sim-to-real transfer.</a:t>
            </a:r>
          </a:p>
          <a:p>
            <a:pPr marL="457200" indent="-457200">
              <a:lnSpc>
                <a:spcPct val="150000"/>
              </a:lnSpc>
              <a:buFont typeface="Arial" pitchFamily="34" charset="0"/>
              <a:buChar char="•"/>
            </a:pPr>
            <a:r>
              <a:rPr lang="en-US" sz="2400" dirty="0">
                <a:solidFill>
                  <a:schemeClr val="bg1"/>
                </a:solidFill>
                <a:latin typeface="Arial" pitchFamily="34" charset="0"/>
                <a:cs typeface="Arial" pitchFamily="34" charset="0"/>
              </a:rPr>
              <a:t>Educational Contribution:</a:t>
            </a:r>
          </a:p>
          <a:p>
            <a:pPr>
              <a:lnSpc>
                <a:spcPct val="150000"/>
              </a:lnSpc>
            </a:pPr>
            <a:r>
              <a:rPr lang="en-US" sz="2400" dirty="0">
                <a:solidFill>
                  <a:schemeClr val="bg1"/>
                </a:solidFill>
                <a:latin typeface="Arial" pitchFamily="34" charset="0"/>
                <a:cs typeface="Arial" pitchFamily="34" charset="0"/>
              </a:rPr>
              <a:t>	Serves as a practical case study in applying and scaling DRL for robotics, useful for students and 	researchers.</a:t>
            </a:r>
          </a:p>
          <a:p>
            <a:pPr marL="457200" indent="-457200">
              <a:lnSpc>
                <a:spcPct val="150000"/>
              </a:lnSpc>
              <a:buFont typeface="Arial" pitchFamily="34" charset="0"/>
              <a:buChar char="•"/>
            </a:pPr>
            <a:r>
              <a:rPr lang="en-US" sz="2400" dirty="0">
                <a:solidFill>
                  <a:schemeClr val="bg1"/>
                </a:solidFill>
                <a:latin typeface="Arial" pitchFamily="34" charset="0"/>
                <a:cs typeface="Arial" pitchFamily="34" charset="0"/>
              </a:rPr>
              <a:t>Stimulates Further Research:</a:t>
            </a:r>
            <a:br>
              <a:rPr lang="en-US" sz="2400" dirty="0">
                <a:solidFill>
                  <a:schemeClr val="bg1"/>
                </a:solidFill>
                <a:latin typeface="Arial" pitchFamily="34" charset="0"/>
                <a:cs typeface="Arial" pitchFamily="34" charset="0"/>
              </a:rPr>
            </a:br>
            <a:r>
              <a:rPr lang="en-US" sz="2400" dirty="0">
                <a:solidFill>
                  <a:schemeClr val="bg1"/>
                </a:solidFill>
                <a:latin typeface="Arial" pitchFamily="34" charset="0"/>
                <a:cs typeface="Arial" pitchFamily="34" charset="0"/>
              </a:rPr>
              <a:t>	Raises key questions on:</a:t>
            </a:r>
          </a:p>
          <a:p>
            <a:pPr marL="1828800" lvl="3" indent="-457200">
              <a:lnSpc>
                <a:spcPct val="150000"/>
              </a:lnSpc>
              <a:buFont typeface="Wingdings" pitchFamily="2" charset="2"/>
              <a:buChar char="ü"/>
            </a:pPr>
            <a:r>
              <a:rPr lang="en-US" sz="2400" dirty="0">
                <a:solidFill>
                  <a:schemeClr val="bg1"/>
                </a:solidFill>
                <a:latin typeface="Arial" pitchFamily="34" charset="0"/>
                <a:cs typeface="Arial" pitchFamily="34" charset="0"/>
              </a:rPr>
              <a:t>Automating curriculum learning</a:t>
            </a:r>
          </a:p>
          <a:p>
            <a:pPr marL="1828800" lvl="3" indent="-457200">
              <a:lnSpc>
                <a:spcPct val="150000"/>
              </a:lnSpc>
              <a:buFont typeface="Wingdings" pitchFamily="2" charset="2"/>
              <a:buChar char="ü"/>
            </a:pPr>
            <a:r>
              <a:rPr lang="en-US" sz="2400" dirty="0">
                <a:solidFill>
                  <a:schemeClr val="bg1"/>
                </a:solidFill>
                <a:latin typeface="Arial" pitchFamily="34" charset="0"/>
                <a:cs typeface="Arial" pitchFamily="34" charset="0"/>
              </a:rPr>
              <a:t>Optimal sensor fusion architectures</a:t>
            </a:r>
          </a:p>
          <a:p>
            <a:pPr marL="457200" indent="-457200">
              <a:lnSpc>
                <a:spcPct val="150000"/>
              </a:lnSpc>
              <a:buFont typeface="Arial" pitchFamily="34" charset="0"/>
              <a:buChar char="•"/>
            </a:pPr>
            <a:r>
              <a:rPr lang="en-US" sz="2400" dirty="0">
                <a:solidFill>
                  <a:schemeClr val="bg1"/>
                </a:solidFill>
                <a:latin typeface="Arial" pitchFamily="34" charset="0"/>
                <a:cs typeface="Arial" pitchFamily="34" charset="0"/>
              </a:rPr>
              <a:t>Safety in DRL for robotics</a:t>
            </a:r>
          </a:p>
          <a:p>
            <a:pPr marL="457200" indent="-457200">
              <a:lnSpc>
                <a:spcPct val="150000"/>
              </a:lnSpc>
              <a:buFont typeface="Arial" pitchFamily="34" charset="0"/>
              <a:buChar char="•"/>
            </a:pPr>
            <a:r>
              <a:rPr lang="en-US" sz="2400" dirty="0">
                <a:solidFill>
                  <a:schemeClr val="bg1"/>
                </a:solidFill>
                <a:latin typeface="Arial" pitchFamily="34" charset="0"/>
                <a:cs typeface="Arial" pitchFamily="34" charset="0"/>
              </a:rPr>
              <a:t>Limits of domain randomization vs. online adaptation</a:t>
            </a:r>
          </a:p>
          <a:p>
            <a:pPr marL="457200" indent="-457200">
              <a:lnSpc>
                <a:spcPct val="150000"/>
              </a:lnSpc>
              <a:buFont typeface="Arial" pitchFamily="34" charset="0"/>
              <a:buChar char="•"/>
            </a:pPr>
            <a:r>
              <a:rPr lang="en-US" sz="2400" dirty="0">
                <a:solidFill>
                  <a:schemeClr val="bg1"/>
                </a:solidFill>
                <a:latin typeface="Arial" pitchFamily="34" charset="0"/>
                <a:cs typeface="Arial" pitchFamily="34" charset="0"/>
              </a:rPr>
              <a:t>Interpretability of learned policies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3">
              <a:alphaModFix amt="23000"/>
              <a:extLst>
                <a:ext uri="{96DAC541-7B7A-43D3-8B79-37D633B846F1}">
                  <asvg:svgBlip xmlns:asvg="http://schemas.microsoft.com/office/drawing/2016/SVG/main" r:embed="rId4"/>
                </a:ext>
              </a:extLst>
            </a:blip>
            <a:stretch>
              <a:fillRect/>
            </a:stretch>
          </a:blipFill>
        </p:spPr>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3">
              <a:alphaModFix amt="23000"/>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261335" y="4222758"/>
            <a:ext cx="9253880" cy="1320874"/>
          </a:xfrm>
          <a:prstGeom prst="rect">
            <a:avLst/>
          </a:prstGeom>
        </p:spPr>
        <p:txBody>
          <a:bodyPr lIns="0" tIns="0" rIns="0" bIns="0" rtlCol="0" anchor="t">
            <a:spAutoFit/>
          </a:bodyPr>
          <a:lstStyle/>
          <a:p>
            <a:pPr algn="ctr">
              <a:lnSpc>
                <a:spcPts val="10341"/>
              </a:lnSpc>
            </a:pPr>
            <a:r>
              <a:rPr lang="en-US" sz="11120" b="1">
                <a:solidFill>
                  <a:srgbClr val="FFFFFF"/>
                </a:solidFill>
                <a:latin typeface="Arial" pitchFamily="34" charset="0"/>
                <a:ea typeface="Codec Pro Bold"/>
                <a:cs typeface="Arial" pitchFamily="34" charset="0"/>
                <a:sym typeface="Codec Pro Bold"/>
              </a:rPr>
              <a:t>Thank You!</a:t>
            </a:r>
          </a:p>
        </p:txBody>
      </p:sp>
      <p:sp>
        <p:nvSpPr>
          <p:cNvPr id="19" name="Freeform 3"/>
          <p:cNvSpPr/>
          <p:nvPr/>
        </p:nvSpPr>
        <p:spPr>
          <a:xfrm>
            <a:off x="7620000" y="794062"/>
            <a:ext cx="10323592" cy="9486736"/>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5">
              <a:alphaModFix amt="48000"/>
              <a:extLst>
                <a:ext uri="{96DAC541-7B7A-43D3-8B79-37D633B846F1}">
                  <asvg:svgBlip xmlns:asvg="http://schemas.microsoft.com/office/drawing/2016/SVG/main" r:embed="rId6"/>
                </a:ext>
              </a:extLst>
            </a:blip>
            <a:stretch>
              <a:fillRect/>
            </a:stretch>
          </a:blipFill>
        </p:spPr>
      </p:sp>
      <p:sp>
        <p:nvSpPr>
          <p:cNvPr id="20" name="Freeform 4"/>
          <p:cNvSpPr/>
          <p:nvPr/>
        </p:nvSpPr>
        <p:spPr>
          <a:xfrm>
            <a:off x="11353800" y="1943100"/>
            <a:ext cx="3970782" cy="8229600"/>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7"/>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182" y="-122830"/>
            <a:ext cx="18565271" cy="10561109"/>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470221" y="180474"/>
            <a:ext cx="8857462" cy="9944101"/>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201400" y="2223350"/>
            <a:ext cx="6947432" cy="8063650"/>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5"/>
            <a:stretch>
              <a:fillRect/>
            </a:stretch>
          </a:blipFill>
        </p:spPr>
      </p:sp>
      <p:sp>
        <p:nvSpPr>
          <p:cNvPr id="6" name="TextBox 6"/>
          <p:cNvSpPr txBox="1"/>
          <p:nvPr/>
        </p:nvSpPr>
        <p:spPr>
          <a:xfrm>
            <a:off x="2310182" y="470155"/>
            <a:ext cx="10491418" cy="1224181"/>
          </a:xfrm>
          <a:prstGeom prst="rect">
            <a:avLst/>
          </a:prstGeom>
        </p:spPr>
        <p:txBody>
          <a:bodyPr wrap="square" lIns="0" tIns="0" rIns="0" bIns="0" rtlCol="0" anchor="t">
            <a:spAutoFit/>
          </a:bodyPr>
          <a:lstStyle/>
          <a:p>
            <a:pPr algn="l">
              <a:lnSpc>
                <a:spcPts val="10341"/>
              </a:lnSpc>
            </a:pPr>
            <a:r>
              <a:rPr lang="en-US" sz="8000" b="1">
                <a:solidFill>
                  <a:srgbClr val="FFFFFF"/>
                </a:solidFill>
                <a:latin typeface="Arial" pitchFamily="34" charset="0"/>
                <a:ea typeface="Codec Pro Bold"/>
                <a:cs typeface="Arial" pitchFamily="34" charset="0"/>
                <a:sym typeface="Codec Pro Bold"/>
              </a:rPr>
              <a:t>Problem Statement</a:t>
            </a:r>
          </a:p>
        </p:txBody>
      </p:sp>
      <p:sp>
        <p:nvSpPr>
          <p:cNvPr id="8" name="TextBox 8"/>
          <p:cNvSpPr txBox="1"/>
          <p:nvPr/>
        </p:nvSpPr>
        <p:spPr>
          <a:xfrm>
            <a:off x="975561" y="2227847"/>
            <a:ext cx="9829800" cy="7373301"/>
          </a:xfrm>
          <a:prstGeom prst="rect">
            <a:avLst/>
          </a:prstGeom>
        </p:spPr>
        <p:txBody>
          <a:bodyPr wrap="square" lIns="0" tIns="0" rIns="0" bIns="0" rtlCol="0" anchor="t">
            <a:spAutoFit/>
          </a:bodyPr>
          <a:lstStyle/>
          <a:p>
            <a:pPr marL="457200" indent="-457200" algn="just">
              <a:lnSpc>
                <a:spcPts val="3386"/>
              </a:lnSpc>
              <a:spcBef>
                <a:spcPct val="0"/>
              </a:spcBef>
              <a:buFont typeface="Arial" pitchFamily="34" charset="0"/>
              <a:buChar char="•"/>
            </a:pPr>
            <a:r>
              <a:rPr lang="en-US" sz="2400">
                <a:solidFill>
                  <a:schemeClr val="bg1"/>
                </a:solidFill>
                <a:latin typeface="Arial"/>
                <a:cs typeface="Arial"/>
              </a:rPr>
              <a:t>Our primary objective is to enhance the existing architecture for autonomous mobile robot navigation by working to overcome the limitations of the current Deep Deterministic Policy Gradient (DDPG) approach. The enhanced system aims to achieve higher task success rates, improved path efficiency, and faster navigation. </a:t>
            </a:r>
          </a:p>
          <a:p>
            <a:pPr marL="457200" indent="-457200" algn="just">
              <a:lnSpc>
                <a:spcPts val="3386"/>
              </a:lnSpc>
              <a:spcBef>
                <a:spcPct val="0"/>
              </a:spcBef>
              <a:buFont typeface="Arial" pitchFamily="34" charset="0"/>
              <a:buChar char="•"/>
            </a:pPr>
            <a:endParaRPr lang="en-US" sz="2400">
              <a:solidFill>
                <a:schemeClr val="bg1"/>
              </a:solidFill>
              <a:latin typeface="Arial" pitchFamily="34" charset="0"/>
              <a:cs typeface="Arial" pitchFamily="34" charset="0"/>
            </a:endParaRPr>
          </a:p>
          <a:p>
            <a:pPr marL="457200" indent="-457200" algn="just">
              <a:lnSpc>
                <a:spcPts val="3386"/>
              </a:lnSpc>
              <a:spcBef>
                <a:spcPct val="0"/>
              </a:spcBef>
              <a:buFont typeface="Arial" pitchFamily="34" charset="0"/>
              <a:buChar char="•"/>
            </a:pPr>
            <a:r>
              <a:rPr lang="en-US" sz="2400">
                <a:solidFill>
                  <a:schemeClr val="bg1"/>
                </a:solidFill>
                <a:latin typeface="Arial"/>
                <a:cs typeface="Arial"/>
              </a:rPr>
              <a:t>Additionally, the improved algorithm should demonstrate increased robustness to environmental variations, sensor noise, and slight changes in robot dynamics, while potentially, also offering better sample efficiency and training stability with reduced sensitivity to hyper parameter tuning.</a:t>
            </a:r>
          </a:p>
          <a:p>
            <a:pPr marL="457200" indent="-457200" algn="just">
              <a:lnSpc>
                <a:spcPts val="3386"/>
              </a:lnSpc>
              <a:spcBef>
                <a:spcPct val="0"/>
              </a:spcBef>
              <a:buFont typeface="Arial" pitchFamily="34" charset="0"/>
              <a:buChar char="•"/>
            </a:pPr>
            <a:endParaRPr lang="en-US" sz="2400">
              <a:solidFill>
                <a:schemeClr val="bg1"/>
              </a:solidFill>
              <a:latin typeface="Arial" pitchFamily="34" charset="0"/>
              <a:cs typeface="Arial" pitchFamily="34" charset="0"/>
            </a:endParaRPr>
          </a:p>
          <a:p>
            <a:pPr marL="457200" indent="-457200" algn="just">
              <a:lnSpc>
                <a:spcPts val="3386"/>
              </a:lnSpc>
              <a:spcBef>
                <a:spcPct val="0"/>
              </a:spcBef>
              <a:buFont typeface="Arial" pitchFamily="34" charset="0"/>
              <a:buChar char="•"/>
            </a:pPr>
            <a:r>
              <a:rPr lang="en-US" sz="2400">
                <a:solidFill>
                  <a:schemeClr val="bg1"/>
                </a:solidFill>
                <a:latin typeface="Arial"/>
                <a:cs typeface="Arial"/>
              </a:rPr>
              <a:t>The system should ideally also move toward more realistic sensing and state estimation by minimizing reliance on simulated aids such as perfect absolute pose, and potentially handle more challenging scenarios, including cluttered spaces, dynamic elements, and diverse terrains, although it is expected to be a work in progress.</a:t>
            </a:r>
            <a:endParaRPr lang="en-US" sz="2800">
              <a:solidFill>
                <a:schemeClr val="bg1"/>
              </a:solidFill>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426" y="-95534"/>
            <a:ext cx="18506514" cy="1055062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54647" y="346911"/>
            <a:ext cx="8075295" cy="79248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3">
              <a:alphaModFix amt="80000"/>
            </a:blip>
            <a:stretch>
              <a:fillRect/>
            </a:stretch>
          </a:blipFill>
        </p:spPr>
      </p:sp>
      <p:sp>
        <p:nvSpPr>
          <p:cNvPr id="5" name="Freeform 5"/>
          <p:cNvSpPr/>
          <p:nvPr/>
        </p:nvSpPr>
        <p:spPr>
          <a:xfrm>
            <a:off x="437761" y="2002417"/>
            <a:ext cx="7086600" cy="9129695"/>
          </a:xfrm>
          <a:custGeom>
            <a:avLst/>
            <a:gdLst/>
            <a:ahLst/>
            <a:cxnLst/>
            <a:rect l="l" t="t" r="r" b="b"/>
            <a:pathLst>
              <a:path w="9198047" h="11115465">
                <a:moveTo>
                  <a:pt x="0" y="0"/>
                </a:moveTo>
                <a:lnTo>
                  <a:pt x="9198047" y="0"/>
                </a:lnTo>
                <a:lnTo>
                  <a:pt x="9198047" y="11115465"/>
                </a:lnTo>
                <a:lnTo>
                  <a:pt x="0" y="11115465"/>
                </a:lnTo>
                <a:lnTo>
                  <a:pt x="0" y="0"/>
                </a:lnTo>
                <a:close/>
              </a:path>
            </a:pathLst>
          </a:custGeom>
          <a:blipFill>
            <a:blip r:embed="rId4"/>
            <a:stretch>
              <a:fillRect/>
            </a:stretch>
          </a:blipFill>
        </p:spPr>
      </p:sp>
      <p:sp>
        <p:nvSpPr>
          <p:cNvPr id="8" name="TextBox 8"/>
          <p:cNvSpPr txBox="1"/>
          <p:nvPr/>
        </p:nvSpPr>
        <p:spPr>
          <a:xfrm>
            <a:off x="8534400" y="423559"/>
            <a:ext cx="8529915" cy="1362681"/>
          </a:xfrm>
          <a:prstGeom prst="rect">
            <a:avLst/>
          </a:prstGeom>
        </p:spPr>
        <p:txBody>
          <a:bodyPr lIns="0" tIns="0" rIns="0" bIns="0" rtlCol="0" anchor="t">
            <a:spAutoFit/>
          </a:bodyPr>
          <a:lstStyle/>
          <a:p>
            <a:pPr algn="l">
              <a:lnSpc>
                <a:spcPts val="10341"/>
              </a:lnSpc>
            </a:pPr>
            <a:r>
              <a:rPr lang="en-US" sz="9600" b="1">
                <a:solidFill>
                  <a:srgbClr val="FFFFFF"/>
                </a:solidFill>
                <a:latin typeface="Arial" pitchFamily="34" charset="0"/>
                <a:ea typeface="Codec Pro Bold"/>
                <a:cs typeface="Arial" pitchFamily="34" charset="0"/>
                <a:sym typeface="Codec Pro Bold"/>
              </a:rPr>
              <a:t>Objectives</a:t>
            </a:r>
          </a:p>
        </p:txBody>
      </p:sp>
      <p:sp>
        <p:nvSpPr>
          <p:cNvPr id="9" name="TextBox 9"/>
          <p:cNvSpPr txBox="1"/>
          <p:nvPr/>
        </p:nvSpPr>
        <p:spPr>
          <a:xfrm>
            <a:off x="8305800" y="2025474"/>
            <a:ext cx="8623800" cy="7385035"/>
          </a:xfrm>
          <a:prstGeom prst="rect">
            <a:avLst/>
          </a:prstGeom>
        </p:spPr>
        <p:txBody>
          <a:bodyPr wrap="square" lIns="0" tIns="0" rIns="0" bIns="0" rtlCol="0" anchor="t">
            <a:spAutoFit/>
          </a:bodyPr>
          <a:lstStyle/>
          <a:p>
            <a:pPr>
              <a:lnSpc>
                <a:spcPts val="3386"/>
              </a:lnSpc>
              <a:spcBef>
                <a:spcPct val="0"/>
              </a:spcBef>
            </a:pPr>
            <a:endParaRPr lang="en-US" sz="2800">
              <a:solidFill>
                <a:schemeClr val="bg1"/>
              </a:solidFill>
              <a:latin typeface="Arial" pitchFamily="34" charset="0"/>
              <a:cs typeface="Arial" pitchFamily="34" charset="0"/>
            </a:endParaRPr>
          </a:p>
          <a:p>
            <a:pPr marL="457200" indent="-457200">
              <a:lnSpc>
                <a:spcPts val="3386"/>
              </a:lnSpc>
              <a:spcBef>
                <a:spcPct val="0"/>
              </a:spcBef>
              <a:buFont typeface="Arial" pitchFamily="34" charset="0"/>
              <a:buChar char="•"/>
            </a:pPr>
            <a:r>
              <a:rPr lang="en-US" sz="2800" b="1">
                <a:solidFill>
                  <a:schemeClr val="bg1"/>
                </a:solidFill>
                <a:latin typeface="Arial"/>
                <a:cs typeface="Arial"/>
              </a:rPr>
              <a:t>Enhance Performance:</a:t>
            </a:r>
            <a:r>
              <a:rPr lang="en-US" sz="2800">
                <a:solidFill>
                  <a:schemeClr val="bg1"/>
                </a:solidFill>
                <a:latin typeface="Arial"/>
                <a:cs typeface="Arial"/>
              </a:rPr>
              <a:t> Achieve higher task success rate, efficient path planning, and faster goal-reaching capabilities.</a:t>
            </a:r>
            <a:endParaRPr lang="en-US" sz="2800" b="1">
              <a:solidFill>
                <a:schemeClr val="bg1"/>
              </a:solidFill>
              <a:latin typeface="Arial"/>
              <a:cs typeface="Arial"/>
            </a:endParaRPr>
          </a:p>
          <a:p>
            <a:pPr marL="457200" indent="-457200">
              <a:lnSpc>
                <a:spcPts val="3386"/>
              </a:lnSpc>
              <a:spcBef>
                <a:spcPct val="0"/>
              </a:spcBef>
              <a:buFont typeface="Arial" pitchFamily="34" charset="0"/>
              <a:buChar char="•"/>
            </a:pPr>
            <a:endParaRPr lang="en-US" sz="2800">
              <a:solidFill>
                <a:schemeClr val="bg1"/>
              </a:solidFill>
              <a:latin typeface="Arial"/>
              <a:cs typeface="Arial"/>
            </a:endParaRPr>
          </a:p>
          <a:p>
            <a:pPr marL="457200" indent="-457200">
              <a:lnSpc>
                <a:spcPts val="3386"/>
              </a:lnSpc>
              <a:spcBef>
                <a:spcPct val="0"/>
              </a:spcBef>
              <a:buFont typeface="Arial" pitchFamily="34" charset="0"/>
              <a:buChar char="•"/>
            </a:pPr>
            <a:r>
              <a:rPr lang="en-US" sz="2800" b="1">
                <a:solidFill>
                  <a:schemeClr val="bg1"/>
                </a:solidFill>
                <a:latin typeface="Arial"/>
                <a:cs typeface="Arial"/>
              </a:rPr>
              <a:t>Overcome DDPG Limitations:</a:t>
            </a:r>
            <a:r>
              <a:rPr lang="en-US" sz="2800">
                <a:solidFill>
                  <a:schemeClr val="bg1"/>
                </a:solidFill>
                <a:latin typeface="Arial"/>
                <a:cs typeface="Arial"/>
              </a:rPr>
              <a:t> Improve upon the original DDPG-based system by addressing its instability, hyper parameter sensitivity, and limited exploration.</a:t>
            </a:r>
            <a:endParaRPr lang="en-US">
              <a:solidFill>
                <a:schemeClr val="bg1"/>
              </a:solidFill>
              <a:ea typeface="Calibri"/>
              <a:cs typeface="Calibri"/>
            </a:endParaRPr>
          </a:p>
          <a:p>
            <a:pPr marL="457200" indent="-457200">
              <a:lnSpc>
                <a:spcPts val="3386"/>
              </a:lnSpc>
              <a:spcBef>
                <a:spcPct val="0"/>
              </a:spcBef>
              <a:buFont typeface="Arial" pitchFamily="34" charset="0"/>
              <a:buChar char="•"/>
            </a:pPr>
            <a:endParaRPr lang="en-US" sz="2800">
              <a:solidFill>
                <a:schemeClr val="bg1"/>
              </a:solidFill>
              <a:latin typeface="Arial" pitchFamily="34" charset="0"/>
              <a:cs typeface="Arial" pitchFamily="34" charset="0"/>
            </a:endParaRPr>
          </a:p>
          <a:p>
            <a:pPr marL="457200" indent="-457200">
              <a:lnSpc>
                <a:spcPts val="3386"/>
              </a:lnSpc>
              <a:spcBef>
                <a:spcPct val="0"/>
              </a:spcBef>
              <a:buFont typeface="Arial" pitchFamily="34" charset="0"/>
              <a:buChar char="•"/>
            </a:pPr>
            <a:r>
              <a:rPr lang="en-IN" sz="2800" b="1">
                <a:solidFill>
                  <a:schemeClr val="bg1"/>
                </a:solidFill>
                <a:latin typeface="Arial"/>
                <a:cs typeface="Arial"/>
              </a:rPr>
              <a:t>Increase Robustness:</a:t>
            </a:r>
            <a:r>
              <a:rPr lang="en-IN" sz="2800">
                <a:solidFill>
                  <a:schemeClr val="bg1"/>
                </a:solidFill>
                <a:latin typeface="Arial"/>
                <a:cs typeface="Arial"/>
              </a:rPr>
              <a:t> Ensure consistent performance despite variations in environment, sensor noise, or minor changes in robot dynamics.</a:t>
            </a:r>
          </a:p>
          <a:p>
            <a:pPr marL="457200" indent="-457200">
              <a:lnSpc>
                <a:spcPts val="3386"/>
              </a:lnSpc>
              <a:spcBef>
                <a:spcPct val="0"/>
              </a:spcBef>
              <a:buFont typeface="Arial" pitchFamily="34" charset="0"/>
              <a:buChar char="•"/>
            </a:pPr>
            <a:endParaRPr lang="en-IN" sz="2800">
              <a:solidFill>
                <a:schemeClr val="bg1"/>
              </a:solidFill>
              <a:latin typeface="Arial"/>
              <a:cs typeface="Arial"/>
            </a:endParaRPr>
          </a:p>
          <a:p>
            <a:pPr marL="457200" indent="-457200">
              <a:lnSpc>
                <a:spcPts val="3386"/>
              </a:lnSpc>
              <a:spcBef>
                <a:spcPct val="0"/>
              </a:spcBef>
              <a:buFont typeface="Arial" pitchFamily="34" charset="0"/>
              <a:buChar char="•"/>
            </a:pPr>
            <a:r>
              <a:rPr lang="en-IN" sz="2800" b="1">
                <a:solidFill>
                  <a:schemeClr val="bg1"/>
                </a:solidFill>
                <a:latin typeface="Arial"/>
                <a:cs typeface="Arial"/>
              </a:rPr>
              <a:t>Incorporate Sensor Fusion: </a:t>
            </a:r>
            <a:r>
              <a:rPr lang="en-IN" sz="2800">
                <a:solidFill>
                  <a:schemeClr val="bg1"/>
                </a:solidFill>
                <a:latin typeface="Arial"/>
                <a:cs typeface="Arial"/>
              </a:rPr>
              <a:t>Work towards effectively fusing data from multiple sensors to get a better overall result.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478" y="-136478"/>
            <a:ext cx="18592565" cy="10591566"/>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14" name="TextBox 14"/>
          <p:cNvSpPr txBox="1"/>
          <p:nvPr/>
        </p:nvSpPr>
        <p:spPr>
          <a:xfrm>
            <a:off x="3816702" y="299715"/>
            <a:ext cx="10654596" cy="1224181"/>
          </a:xfrm>
          <a:prstGeom prst="rect">
            <a:avLst/>
          </a:prstGeom>
        </p:spPr>
        <p:txBody>
          <a:bodyPr wrap="square" lIns="0" tIns="0" rIns="0" bIns="0" rtlCol="0" anchor="t">
            <a:spAutoFit/>
          </a:bodyPr>
          <a:lstStyle/>
          <a:p>
            <a:pPr algn="ctr">
              <a:lnSpc>
                <a:spcPts val="10341"/>
              </a:lnSpc>
            </a:pPr>
            <a:r>
              <a:rPr lang="en-US" sz="8000" b="1">
                <a:solidFill>
                  <a:schemeClr val="bg1"/>
                </a:solidFill>
                <a:latin typeface="Arial" pitchFamily="34" charset="0"/>
                <a:ea typeface="Codec Pro Bold"/>
                <a:cs typeface="Arial" pitchFamily="34" charset="0"/>
                <a:sym typeface="Codec Pro Bold"/>
              </a:rPr>
              <a:t>Related Work</a:t>
            </a:r>
          </a:p>
        </p:txBody>
      </p:sp>
      <p:graphicFrame>
        <p:nvGraphicFramePr>
          <p:cNvPr id="5" name="Table 4">
            <a:extLst>
              <a:ext uri="{FF2B5EF4-FFF2-40B4-BE49-F238E27FC236}">
                <a16:creationId xmlns:a16="http://schemas.microsoft.com/office/drawing/2014/main" id="{EE332671-0E10-E55D-4DBD-B7451C84915C}"/>
              </a:ext>
            </a:extLst>
          </p:cNvPr>
          <p:cNvGraphicFramePr>
            <a:graphicFrameLocks noGrp="1"/>
          </p:cNvGraphicFramePr>
          <p:nvPr>
            <p:extLst>
              <p:ext uri="{D42A27DB-BD31-4B8C-83A1-F6EECF244321}">
                <p14:modId xmlns:p14="http://schemas.microsoft.com/office/powerpoint/2010/main" val="1682343045"/>
              </p:ext>
            </p:extLst>
          </p:nvPr>
        </p:nvGraphicFramePr>
        <p:xfrm>
          <a:off x="918411" y="1858504"/>
          <a:ext cx="16459200" cy="7993425"/>
        </p:xfrm>
        <a:graphic>
          <a:graphicData uri="http://schemas.openxmlformats.org/drawingml/2006/table">
            <a:tbl>
              <a:tblPr/>
              <a:tblGrid>
                <a:gridCol w="6705600">
                  <a:extLst>
                    <a:ext uri="{9D8B030D-6E8A-4147-A177-3AD203B41FA5}">
                      <a16:colId xmlns:a16="http://schemas.microsoft.com/office/drawing/2014/main" val="3053615636"/>
                    </a:ext>
                  </a:extLst>
                </a:gridCol>
                <a:gridCol w="9753600">
                  <a:extLst>
                    <a:ext uri="{9D8B030D-6E8A-4147-A177-3AD203B41FA5}">
                      <a16:colId xmlns:a16="http://schemas.microsoft.com/office/drawing/2014/main" val="427887830"/>
                    </a:ext>
                  </a:extLst>
                </a:gridCol>
              </a:tblGrid>
              <a:tr h="591292">
                <a:tc>
                  <a:txBody>
                    <a:bodyPr/>
                    <a:lstStyle/>
                    <a:p>
                      <a:pPr algn="ctr"/>
                      <a:r>
                        <a:rPr lang="en-US" sz="2400" b="1">
                          <a:solidFill>
                            <a:schemeClr val="accent2">
                              <a:lumMod val="60000"/>
                              <a:lumOff val="40000"/>
                            </a:schemeClr>
                          </a:solidFill>
                          <a:latin typeface="Arial"/>
                          <a:cs typeface="Arial"/>
                        </a:rPr>
                        <a:t>Limitation of Initial DDPG System</a:t>
                      </a:r>
                      <a:endParaRPr lang="en-US" sz="2400">
                        <a:solidFill>
                          <a:schemeClr val="accent2">
                            <a:lumMod val="60000"/>
                            <a:lumOff val="40000"/>
                          </a:schemeClr>
                        </a:solidFill>
                        <a:latin typeface="Arial"/>
                        <a:cs typeface="Arial"/>
                      </a:endParaRP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p>
                      <a:pPr algn="ctr"/>
                      <a:r>
                        <a:rPr lang="en-IN" sz="2400" b="1">
                          <a:solidFill>
                            <a:schemeClr val="accent2">
                              <a:lumMod val="60000"/>
                              <a:lumOff val="40000"/>
                            </a:schemeClr>
                          </a:solidFill>
                          <a:latin typeface="Arial"/>
                          <a:cs typeface="Arial"/>
                        </a:rPr>
                        <a:t>Corresponding Proposed Enhancement(s)</a:t>
                      </a:r>
                      <a:endParaRPr lang="en-IN" sz="2400">
                        <a:solidFill>
                          <a:schemeClr val="accent2">
                            <a:lumMod val="60000"/>
                            <a:lumOff val="40000"/>
                          </a:schemeClr>
                        </a:solidFill>
                        <a:latin typeface="Arial"/>
                        <a:cs typeface="Arial"/>
                      </a:endParaRP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800471561"/>
                  </a:ext>
                </a:extLst>
              </a:tr>
              <a:tr h="888507">
                <a:tc>
                  <a:txBody>
                    <a:bodyPr/>
                    <a:lstStyle/>
                    <a:p>
                      <a:pPr algn="ctr"/>
                      <a:r>
                        <a:rPr lang="en-IN" sz="2400">
                          <a:solidFill>
                            <a:schemeClr val="bg1"/>
                          </a:solidFill>
                          <a:latin typeface="Arial"/>
                          <a:cs typeface="Arial"/>
                        </a:rPr>
                        <a:t>Performance Ceiling / Sample Inefficiency</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400" b="0">
                          <a:ln>
                            <a:solidFill>
                              <a:schemeClr val="bg1"/>
                            </a:solidFill>
                          </a:ln>
                          <a:solidFill>
                            <a:schemeClr val="bg1"/>
                          </a:solidFill>
                          <a:latin typeface="Arial"/>
                          <a:cs typeface="Arial"/>
                        </a:rPr>
                        <a:t>Incorporate SAC/TD3; Advanced Experience Replay techniques.</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52853854"/>
                  </a:ext>
                </a:extLst>
              </a:tr>
              <a:tr h="888507">
                <a:tc>
                  <a:txBody>
                    <a:bodyPr/>
                    <a:lstStyle/>
                    <a:p>
                      <a:pPr algn="ctr"/>
                      <a:r>
                        <a:rPr lang="en-IN" sz="2400">
                          <a:solidFill>
                            <a:schemeClr val="bg1"/>
                          </a:solidFill>
                          <a:latin typeface="Arial"/>
                          <a:cs typeface="Arial"/>
                        </a:rPr>
                        <a:t>Stability / Hyperparameter Sensitivity</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sz="2400">
                          <a:solidFill>
                            <a:schemeClr val="bg1"/>
                          </a:solidFill>
                          <a:latin typeface="Arial"/>
                          <a:cs typeface="Arial"/>
                        </a:rPr>
                        <a:t>Incorporate PPO/SAC/TD3; Automated Hyperparameter Optimization.</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59348492"/>
                  </a:ext>
                </a:extLst>
              </a:tr>
              <a:tr h="888507">
                <a:tc>
                  <a:txBody>
                    <a:bodyPr/>
                    <a:lstStyle/>
                    <a:p>
                      <a:pPr algn="ctr"/>
                      <a:r>
                        <a:rPr lang="en-IN" sz="2400">
                          <a:solidFill>
                            <a:schemeClr val="bg1"/>
                          </a:solidFill>
                          <a:latin typeface="Arial"/>
                          <a:cs typeface="Arial"/>
                        </a:rPr>
                        <a:t>Limited Exploration</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sz="2400">
                          <a:solidFill>
                            <a:schemeClr val="bg1"/>
                          </a:solidFill>
                          <a:latin typeface="Arial"/>
                          <a:cs typeface="Arial"/>
                        </a:rPr>
                        <a:t>SAC (</a:t>
                      </a:r>
                      <a:r>
                        <a:rPr lang="en-IN" sz="2400" err="1">
                          <a:solidFill>
                            <a:schemeClr val="bg1"/>
                          </a:solidFill>
                          <a:latin typeface="Arial"/>
                          <a:cs typeface="Arial"/>
                        </a:rPr>
                        <a:t>MaxEnt</a:t>
                      </a:r>
                      <a:r>
                        <a:rPr lang="en-IN" sz="2400">
                          <a:solidFill>
                            <a:schemeClr val="bg1"/>
                          </a:solidFill>
                          <a:latin typeface="Arial"/>
                          <a:cs typeface="Arial"/>
                        </a:rPr>
                        <a:t> RL); Intrinsic Motivation; Structured Exploration Strategies.</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731238"/>
                  </a:ext>
                </a:extLst>
              </a:tr>
              <a:tr h="591292">
                <a:tc>
                  <a:txBody>
                    <a:bodyPr/>
                    <a:lstStyle/>
                    <a:p>
                      <a:pPr algn="ctr"/>
                      <a:r>
                        <a:rPr lang="en-IN" sz="2400">
                          <a:solidFill>
                            <a:schemeClr val="bg1"/>
                          </a:solidFill>
                          <a:latin typeface="Arial"/>
                          <a:cs typeface="Arial"/>
                        </a:rPr>
                        <a:t>Q-Value Overestimation</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400">
                          <a:solidFill>
                            <a:schemeClr val="bg1"/>
                          </a:solidFill>
                          <a:latin typeface="Arial"/>
                          <a:cs typeface="Arial"/>
                        </a:rPr>
                        <a:t>TD3 (Clipped Double Q-learning); SAC (uses similar).</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45484782"/>
                  </a:ext>
                </a:extLst>
              </a:tr>
              <a:tr h="888507">
                <a:tc>
                  <a:txBody>
                    <a:bodyPr/>
                    <a:lstStyle/>
                    <a:p>
                      <a:pPr algn="ctr"/>
                      <a:r>
                        <a:rPr lang="en-IN" sz="2400">
                          <a:solidFill>
                            <a:schemeClr val="bg1"/>
                          </a:solidFill>
                          <a:latin typeface="Arial"/>
                          <a:cs typeface="Arial"/>
                        </a:rPr>
                        <a:t>Simplistic Perception (Ultrasonic only)</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400">
                          <a:solidFill>
                            <a:schemeClr val="bg1"/>
                          </a:solidFill>
                          <a:latin typeface="Arial"/>
                          <a:cs typeface="Arial"/>
                        </a:rPr>
                        <a:t>Sensor Fusion (add Camera/LiDAR); Learn from raw pixels or processed visual features.</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92280332"/>
                  </a:ext>
                </a:extLst>
              </a:tr>
              <a:tr h="888507">
                <a:tc>
                  <a:txBody>
                    <a:bodyPr/>
                    <a:lstStyle/>
                    <a:p>
                      <a:pPr algn="ctr"/>
                      <a:r>
                        <a:rPr lang="en-IN" sz="2400">
                          <a:solidFill>
                            <a:schemeClr val="bg1"/>
                          </a:solidFill>
                          <a:latin typeface="Arial"/>
                          <a:cs typeface="Arial"/>
                        </a:rPr>
                        <a:t>Reliance on "Absolute Pose Hack"</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400">
                          <a:solidFill>
                            <a:schemeClr val="bg1"/>
                          </a:solidFill>
                          <a:latin typeface="Arial"/>
                          <a:cs typeface="Arial"/>
                        </a:rPr>
                        <a:t>Integrate realistic odometry; Visual SLAM features; Policies robust to pose uncertainty.</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3081106"/>
                  </a:ext>
                </a:extLst>
              </a:tr>
              <a:tr h="888507">
                <a:tc>
                  <a:txBody>
                    <a:bodyPr/>
                    <a:lstStyle/>
                    <a:p>
                      <a:pPr algn="ctr"/>
                      <a:r>
                        <a:rPr lang="en-US" sz="2400">
                          <a:solidFill>
                            <a:schemeClr val="bg1"/>
                          </a:solidFill>
                          <a:latin typeface="Arial"/>
                          <a:cs typeface="Arial"/>
                        </a:rPr>
                        <a:t>Poor Sim-to-Real Transfer / Lack of Robustness</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400">
                          <a:solidFill>
                            <a:schemeClr val="bg1"/>
                          </a:solidFill>
                          <a:latin typeface="Arial"/>
                          <a:cs typeface="Arial"/>
                        </a:rPr>
                        <a:t>Domain Randomization; System Identification; Robustness-focused reward terms.</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38292485"/>
                  </a:ext>
                </a:extLst>
              </a:tr>
              <a:tr h="888507">
                <a:tc>
                  <a:txBody>
                    <a:bodyPr/>
                    <a:lstStyle/>
                    <a:p>
                      <a:pPr algn="ctr"/>
                      <a:r>
                        <a:rPr lang="en-US" sz="2400">
                          <a:solidFill>
                            <a:schemeClr val="bg1"/>
                          </a:solidFill>
                          <a:latin typeface="Arial"/>
                          <a:cs typeface="Arial"/>
                        </a:rPr>
                        <a:t>Difficulty with Complex/Long-Horizon Tasks</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400">
                          <a:solidFill>
                            <a:schemeClr val="bg1"/>
                          </a:solidFill>
                          <a:latin typeface="Arial"/>
                          <a:cs typeface="Arial"/>
                        </a:rPr>
                        <a:t>Hierarchical Reinforcement Learning; Skill Chaining; Task Decomposition.</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04222934"/>
                  </a:ext>
                </a:extLst>
              </a:tr>
              <a:tr h="591292">
                <a:tc>
                  <a:txBody>
                    <a:bodyPr/>
                    <a:lstStyle/>
                    <a:p>
                      <a:pPr algn="ctr"/>
                      <a:r>
                        <a:rPr lang="en-US" sz="2400">
                          <a:solidFill>
                            <a:schemeClr val="bg1"/>
                          </a:solidFill>
                          <a:latin typeface="Arial"/>
                          <a:cs typeface="Arial"/>
                        </a:rPr>
                        <a:t>Training on Fixed, Hard Tasks</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2400">
                          <a:solidFill>
                            <a:schemeClr val="bg1"/>
                          </a:solidFill>
                          <a:latin typeface="Arial"/>
                          <a:cs typeface="Arial"/>
                        </a:rPr>
                        <a:t>Curriculum Learning; Automated Curriculum Generation.</a:t>
                      </a:r>
                    </a:p>
                  </a:txBody>
                  <a:tcPr marL="59552" marR="59552" marT="29776" marB="297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9623284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182" y="-122830"/>
            <a:ext cx="18582078" cy="1061153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Tree>
    <p:extLst>
      <p:ext uri="{BB962C8B-B14F-4D97-AF65-F5344CB8AC3E}">
        <p14:creationId xmlns:p14="http://schemas.microsoft.com/office/powerpoint/2010/main" val="2033151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60" y="-152400"/>
            <a:ext cx="18562320" cy="1063283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11" name="Group 11"/>
          <p:cNvGrpSpPr/>
          <p:nvPr/>
        </p:nvGrpSpPr>
        <p:grpSpPr>
          <a:xfrm>
            <a:off x="2969014" y="2808212"/>
            <a:ext cx="843381" cy="8433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Arial" pitchFamily="34" charset="0"/>
                <a:cs typeface="Arial" pitchFamily="34" charset="0"/>
              </a:endParaRPr>
            </a:p>
          </p:txBody>
        </p:sp>
      </p:grpSp>
      <p:sp>
        <p:nvSpPr>
          <p:cNvPr id="14" name="TextBox 14"/>
          <p:cNvSpPr txBox="1"/>
          <p:nvPr/>
        </p:nvSpPr>
        <p:spPr>
          <a:xfrm>
            <a:off x="3353638" y="705936"/>
            <a:ext cx="12152959" cy="1320874"/>
          </a:xfrm>
          <a:prstGeom prst="rect">
            <a:avLst/>
          </a:prstGeom>
        </p:spPr>
        <p:txBody>
          <a:bodyPr wrap="square" lIns="0" tIns="0" rIns="0" bIns="0" rtlCol="0" anchor="t">
            <a:spAutoFit/>
          </a:bodyPr>
          <a:lstStyle/>
          <a:p>
            <a:pPr algn="ctr">
              <a:lnSpc>
                <a:spcPts val="10341"/>
              </a:lnSpc>
            </a:pPr>
            <a:r>
              <a:rPr lang="en-US" sz="8000" b="1">
                <a:solidFill>
                  <a:srgbClr val="FFFFFF"/>
                </a:solidFill>
                <a:latin typeface="Arial" pitchFamily="34" charset="0"/>
                <a:ea typeface="Codec Pro Bold"/>
                <a:cs typeface="Arial" pitchFamily="34" charset="0"/>
                <a:sym typeface="Codec Pro Bold"/>
              </a:rPr>
              <a:t>Tools and Technologies </a:t>
            </a:r>
          </a:p>
        </p:txBody>
      </p:sp>
      <p:grpSp>
        <p:nvGrpSpPr>
          <p:cNvPr id="15" name="Group 15"/>
          <p:cNvGrpSpPr/>
          <p:nvPr/>
        </p:nvGrpSpPr>
        <p:grpSpPr>
          <a:xfrm>
            <a:off x="2969014" y="4198106"/>
            <a:ext cx="843381" cy="84338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Arial" pitchFamily="34" charset="0"/>
                <a:cs typeface="Arial" pitchFamily="34" charset="0"/>
              </a:endParaRPr>
            </a:p>
          </p:txBody>
        </p:sp>
      </p:grpSp>
      <p:grpSp>
        <p:nvGrpSpPr>
          <p:cNvPr id="18" name="Group 18"/>
          <p:cNvGrpSpPr/>
          <p:nvPr/>
        </p:nvGrpSpPr>
        <p:grpSpPr>
          <a:xfrm>
            <a:off x="2969014" y="5588000"/>
            <a:ext cx="843381" cy="84338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Arial" pitchFamily="34" charset="0"/>
                <a:cs typeface="Arial" pitchFamily="34" charset="0"/>
              </a:endParaRPr>
            </a:p>
          </p:txBody>
        </p:sp>
      </p:grpSp>
      <p:sp>
        <p:nvSpPr>
          <p:cNvPr id="25" name="TextBox 25"/>
          <p:cNvSpPr txBox="1"/>
          <p:nvPr/>
        </p:nvSpPr>
        <p:spPr>
          <a:xfrm>
            <a:off x="4033017" y="3008945"/>
            <a:ext cx="2756597" cy="441916"/>
          </a:xfrm>
          <a:prstGeom prst="rect">
            <a:avLst/>
          </a:prstGeom>
        </p:spPr>
        <p:txBody>
          <a:bodyPr lIns="0" tIns="0" rIns="0" bIns="0" rtlCol="0" anchor="t">
            <a:spAutoFit/>
          </a:bodyPr>
          <a:lstStyle/>
          <a:p>
            <a:pPr>
              <a:lnSpc>
                <a:spcPts val="3386"/>
              </a:lnSpc>
              <a:spcBef>
                <a:spcPct val="0"/>
              </a:spcBef>
            </a:pPr>
            <a:r>
              <a:rPr lang="en-US" sz="3200" dirty="0">
                <a:solidFill>
                  <a:srgbClr val="FA85E2"/>
                </a:solidFill>
                <a:latin typeface="Arial" pitchFamily="34" charset="0"/>
                <a:ea typeface="Poppins"/>
                <a:cs typeface="Arial" pitchFamily="34" charset="0"/>
                <a:sym typeface="Poppins"/>
              </a:rPr>
              <a:t>Simulation :</a:t>
            </a:r>
          </a:p>
        </p:txBody>
      </p:sp>
      <p:sp>
        <p:nvSpPr>
          <p:cNvPr id="29" name="TextBox 29"/>
          <p:cNvSpPr txBox="1"/>
          <p:nvPr/>
        </p:nvSpPr>
        <p:spPr>
          <a:xfrm>
            <a:off x="8108830" y="7722904"/>
            <a:ext cx="4025253" cy="666849"/>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Arial" pitchFamily="34" charset="0"/>
                <a:ea typeface="Poppins"/>
                <a:cs typeface="Arial" pitchFamily="34" charset="0"/>
                <a:sym typeface="Poppins"/>
              </a:rPr>
              <a:t>.</a:t>
            </a:r>
          </a:p>
          <a:p>
            <a:pPr algn="ctr">
              <a:lnSpc>
                <a:spcPts val="2559"/>
              </a:lnSpc>
              <a:spcBef>
                <a:spcPct val="0"/>
              </a:spcBef>
            </a:pPr>
            <a:endParaRPr lang="en-US" sz="1828">
              <a:solidFill>
                <a:srgbClr val="FFFFFF"/>
              </a:solidFill>
              <a:latin typeface="Arial" pitchFamily="34" charset="0"/>
              <a:ea typeface="Poppins"/>
              <a:cs typeface="Arial" pitchFamily="34" charset="0"/>
              <a:sym typeface="Poppins"/>
            </a:endParaRPr>
          </a:p>
        </p:txBody>
      </p:sp>
      <p:sp>
        <p:nvSpPr>
          <p:cNvPr id="3" name="TextBox 2"/>
          <p:cNvSpPr txBox="1"/>
          <p:nvPr/>
        </p:nvSpPr>
        <p:spPr>
          <a:xfrm>
            <a:off x="8108830" y="2909132"/>
            <a:ext cx="6457251" cy="523220"/>
          </a:xfrm>
          <a:prstGeom prst="rect">
            <a:avLst/>
          </a:prstGeom>
          <a:noFill/>
        </p:spPr>
        <p:txBody>
          <a:bodyPr wrap="square" rtlCol="0">
            <a:spAutoFit/>
          </a:bodyPr>
          <a:lstStyle/>
          <a:p>
            <a:r>
              <a:rPr lang="en-IN" sz="2800">
                <a:solidFill>
                  <a:schemeClr val="bg1"/>
                </a:solidFill>
                <a:latin typeface="Arial" pitchFamily="34" charset="0"/>
                <a:cs typeface="Arial" pitchFamily="34" charset="0"/>
              </a:rPr>
              <a:t>V-REP (CoppeliaSim) EDU version</a:t>
            </a:r>
          </a:p>
        </p:txBody>
      </p:sp>
      <p:sp>
        <p:nvSpPr>
          <p:cNvPr id="30" name="TextBox 25"/>
          <p:cNvSpPr txBox="1"/>
          <p:nvPr/>
        </p:nvSpPr>
        <p:spPr>
          <a:xfrm>
            <a:off x="4033017" y="4394673"/>
            <a:ext cx="2756597" cy="441916"/>
          </a:xfrm>
          <a:prstGeom prst="rect">
            <a:avLst/>
          </a:prstGeom>
        </p:spPr>
        <p:txBody>
          <a:bodyPr lIns="0" tIns="0" rIns="0" bIns="0" rtlCol="0" anchor="t">
            <a:spAutoFit/>
          </a:bodyPr>
          <a:lstStyle/>
          <a:p>
            <a:pPr>
              <a:lnSpc>
                <a:spcPts val="3386"/>
              </a:lnSpc>
              <a:spcBef>
                <a:spcPct val="0"/>
              </a:spcBef>
            </a:pPr>
            <a:r>
              <a:rPr lang="en-US" sz="3200" dirty="0">
                <a:solidFill>
                  <a:srgbClr val="FA85E2"/>
                </a:solidFill>
                <a:latin typeface="Arial" pitchFamily="34" charset="0"/>
                <a:ea typeface="Poppins"/>
                <a:cs typeface="Arial" pitchFamily="34" charset="0"/>
                <a:sym typeface="Poppins"/>
              </a:rPr>
              <a:t>RL Interface :</a:t>
            </a:r>
          </a:p>
        </p:txBody>
      </p:sp>
      <p:sp>
        <p:nvSpPr>
          <p:cNvPr id="31" name="TextBox 30"/>
          <p:cNvSpPr txBox="1"/>
          <p:nvPr/>
        </p:nvSpPr>
        <p:spPr>
          <a:xfrm>
            <a:off x="8108830" y="4290972"/>
            <a:ext cx="7690488" cy="523220"/>
          </a:xfrm>
          <a:prstGeom prst="rect">
            <a:avLst/>
          </a:prstGeom>
          <a:noFill/>
        </p:spPr>
        <p:txBody>
          <a:bodyPr wrap="square" lIns="91440" tIns="45720" rIns="91440" bIns="45720" rtlCol="0" anchor="t">
            <a:spAutoFit/>
          </a:bodyPr>
          <a:lstStyle/>
          <a:p>
            <a:r>
              <a:rPr lang="en-US" sz="2800" dirty="0">
                <a:solidFill>
                  <a:schemeClr val="bg1"/>
                </a:solidFill>
                <a:latin typeface="Arial"/>
                <a:cs typeface="Arial"/>
              </a:rPr>
              <a:t>Gym-rep from OpenAI</a:t>
            </a:r>
          </a:p>
        </p:txBody>
      </p:sp>
      <p:sp>
        <p:nvSpPr>
          <p:cNvPr id="32" name="TextBox 25"/>
          <p:cNvSpPr txBox="1"/>
          <p:nvPr/>
        </p:nvSpPr>
        <p:spPr>
          <a:xfrm>
            <a:off x="4033017" y="5780401"/>
            <a:ext cx="4016630" cy="436017"/>
          </a:xfrm>
          <a:prstGeom prst="rect">
            <a:avLst/>
          </a:prstGeom>
        </p:spPr>
        <p:txBody>
          <a:bodyPr wrap="square" lIns="0" tIns="0" rIns="0" bIns="0" rtlCol="0" anchor="t">
            <a:spAutoFit/>
          </a:bodyPr>
          <a:lstStyle/>
          <a:p>
            <a:pPr>
              <a:lnSpc>
                <a:spcPts val="3386"/>
              </a:lnSpc>
              <a:spcBef>
                <a:spcPct val="0"/>
              </a:spcBef>
            </a:pPr>
            <a:r>
              <a:rPr lang="en-US" sz="3200" dirty="0">
                <a:solidFill>
                  <a:srgbClr val="FA85E2"/>
                </a:solidFill>
                <a:latin typeface="Arial" pitchFamily="34" charset="0"/>
                <a:ea typeface="Poppins"/>
                <a:cs typeface="Arial" pitchFamily="34" charset="0"/>
                <a:sym typeface="Poppins"/>
              </a:rPr>
              <a:t>DRL Framework :</a:t>
            </a:r>
          </a:p>
        </p:txBody>
      </p:sp>
      <p:sp>
        <p:nvSpPr>
          <p:cNvPr id="33" name="TextBox 32"/>
          <p:cNvSpPr txBox="1"/>
          <p:nvPr/>
        </p:nvSpPr>
        <p:spPr>
          <a:xfrm>
            <a:off x="8108830" y="5449837"/>
            <a:ext cx="9282526" cy="954107"/>
          </a:xfrm>
          <a:prstGeom prst="rect">
            <a:avLst/>
          </a:prstGeom>
          <a:noFill/>
        </p:spPr>
        <p:txBody>
          <a:bodyPr wrap="square" rtlCol="0">
            <a:spAutoFit/>
          </a:bodyPr>
          <a:lstStyle/>
          <a:p>
            <a:r>
              <a:rPr lang="en-US" sz="2800" dirty="0">
                <a:solidFill>
                  <a:schemeClr val="bg1"/>
                </a:solidFill>
                <a:latin typeface="Arial" pitchFamily="34" charset="0"/>
                <a:cs typeface="Arial" pitchFamily="34" charset="0"/>
              </a:rPr>
              <a:t>Python with </a:t>
            </a:r>
            <a:r>
              <a:rPr lang="en-US" sz="2800" dirty="0" err="1">
                <a:solidFill>
                  <a:schemeClr val="bg1"/>
                </a:solidFill>
                <a:latin typeface="Arial" pitchFamily="34" charset="0"/>
                <a:cs typeface="Arial" pitchFamily="34" charset="0"/>
              </a:rPr>
              <a:t>Tensorflow</a:t>
            </a:r>
            <a:r>
              <a:rPr lang="en-US" sz="2800" dirty="0">
                <a:solidFill>
                  <a:schemeClr val="bg1"/>
                </a:solidFill>
                <a:latin typeface="Arial" pitchFamily="34" charset="0"/>
                <a:cs typeface="Arial" pitchFamily="34" charset="0"/>
              </a:rPr>
              <a:t> (as per initial project) or </a:t>
            </a:r>
            <a:r>
              <a:rPr lang="en-US" sz="2800" dirty="0" err="1">
                <a:solidFill>
                  <a:schemeClr val="bg1"/>
                </a:solidFill>
                <a:latin typeface="Arial" pitchFamily="34" charset="0"/>
                <a:cs typeface="Arial" pitchFamily="34" charset="0"/>
              </a:rPr>
              <a:t>PyTorch</a:t>
            </a:r>
            <a:r>
              <a:rPr lang="en-US" sz="2800" dirty="0">
                <a:solidFill>
                  <a:schemeClr val="bg1"/>
                </a:solidFill>
                <a:latin typeface="Arial" pitchFamily="34" charset="0"/>
                <a:cs typeface="Arial" pitchFamily="34" charset="0"/>
              </a:rPr>
              <a:t>, using libraries like Stable Baselines3 or </a:t>
            </a:r>
            <a:r>
              <a:rPr lang="en-US" sz="2800" dirty="0" err="1">
                <a:solidFill>
                  <a:schemeClr val="bg1"/>
                </a:solidFill>
                <a:latin typeface="Arial" pitchFamily="34" charset="0"/>
                <a:cs typeface="Arial" pitchFamily="34" charset="0"/>
              </a:rPr>
              <a:t>RLlib</a:t>
            </a:r>
            <a:endParaRPr lang="en-IN" sz="2800" dirty="0">
              <a:solidFill>
                <a:schemeClr val="bg1"/>
              </a:solidFill>
              <a:latin typeface="Arial" pitchFamily="34" charset="0"/>
              <a:cs typeface="Arial" pitchFamily="34" charset="0"/>
            </a:endParaRPr>
          </a:p>
        </p:txBody>
      </p:sp>
      <p:grpSp>
        <p:nvGrpSpPr>
          <p:cNvPr id="34" name="Group 18"/>
          <p:cNvGrpSpPr/>
          <p:nvPr/>
        </p:nvGrpSpPr>
        <p:grpSpPr>
          <a:xfrm>
            <a:off x="2969014" y="6977894"/>
            <a:ext cx="843381" cy="843381"/>
            <a:chOff x="0" y="0"/>
            <a:chExt cx="812800" cy="812800"/>
          </a:xfrm>
        </p:grpSpPr>
        <p:sp>
          <p:nvSpPr>
            <p:cNvPr id="35"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sp>
        <p:sp>
          <p:nvSpPr>
            <p:cNvPr id="36"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Arial" pitchFamily="34" charset="0"/>
                <a:cs typeface="Arial" pitchFamily="34" charset="0"/>
              </a:endParaRPr>
            </a:p>
          </p:txBody>
        </p:sp>
      </p:grpSp>
      <p:sp>
        <p:nvSpPr>
          <p:cNvPr id="40" name="TextBox 25"/>
          <p:cNvSpPr txBox="1"/>
          <p:nvPr/>
        </p:nvSpPr>
        <p:spPr>
          <a:xfrm>
            <a:off x="4033017" y="7160230"/>
            <a:ext cx="4016630" cy="441916"/>
          </a:xfrm>
          <a:prstGeom prst="rect">
            <a:avLst/>
          </a:prstGeom>
        </p:spPr>
        <p:txBody>
          <a:bodyPr wrap="square" lIns="0" tIns="0" rIns="0" bIns="0" rtlCol="0" anchor="t">
            <a:spAutoFit/>
          </a:bodyPr>
          <a:lstStyle/>
          <a:p>
            <a:pPr>
              <a:lnSpc>
                <a:spcPts val="3386"/>
              </a:lnSpc>
              <a:spcBef>
                <a:spcPct val="0"/>
              </a:spcBef>
            </a:pPr>
            <a:r>
              <a:rPr lang="en-US" sz="3200" dirty="0">
                <a:solidFill>
                  <a:srgbClr val="FA85E2"/>
                </a:solidFill>
                <a:latin typeface="Arial" pitchFamily="34" charset="0"/>
                <a:ea typeface="Poppins"/>
                <a:cs typeface="Arial" pitchFamily="34" charset="0"/>
                <a:sym typeface="Poppins"/>
              </a:rPr>
              <a:t>Computations:</a:t>
            </a:r>
          </a:p>
        </p:txBody>
      </p:sp>
      <p:sp>
        <p:nvSpPr>
          <p:cNvPr id="42" name="TextBox 41"/>
          <p:cNvSpPr txBox="1"/>
          <p:nvPr/>
        </p:nvSpPr>
        <p:spPr>
          <a:xfrm>
            <a:off x="8108830" y="6863139"/>
            <a:ext cx="9312606" cy="954107"/>
          </a:xfrm>
          <a:prstGeom prst="rect">
            <a:avLst/>
          </a:prstGeom>
          <a:noFill/>
        </p:spPr>
        <p:txBody>
          <a:bodyPr wrap="square" rtlCol="0">
            <a:spAutoFit/>
          </a:bodyPr>
          <a:lstStyle/>
          <a:p>
            <a:r>
              <a:rPr lang="en-US" sz="2800" dirty="0">
                <a:solidFill>
                  <a:schemeClr val="bg1"/>
                </a:solidFill>
                <a:latin typeface="Arial" pitchFamily="34" charset="0"/>
                <a:cs typeface="Arial" pitchFamily="34" charset="0"/>
              </a:rPr>
              <a:t>Workstations with multi-core CPUs and capable GPUs (e.g., NVIDIA RTX series) for training.</a:t>
            </a:r>
            <a:endParaRPr lang="en-IN" sz="2800" dirty="0">
              <a:solidFill>
                <a:schemeClr val="bg1"/>
              </a:solidFill>
              <a:latin typeface="Arial" pitchFamily="34" charset="0"/>
              <a:cs typeface="Arial" pitchFamily="34" charset="0"/>
            </a:endParaRPr>
          </a:p>
        </p:txBody>
      </p:sp>
      <p:sp>
        <p:nvSpPr>
          <p:cNvPr id="43" name="TextBox 25"/>
          <p:cNvSpPr txBox="1"/>
          <p:nvPr/>
        </p:nvSpPr>
        <p:spPr>
          <a:xfrm>
            <a:off x="4033017" y="8572108"/>
            <a:ext cx="4016630" cy="441916"/>
          </a:xfrm>
          <a:prstGeom prst="rect">
            <a:avLst/>
          </a:prstGeom>
        </p:spPr>
        <p:txBody>
          <a:bodyPr wrap="square" lIns="0" tIns="0" rIns="0" bIns="0" rtlCol="0" anchor="t">
            <a:spAutoFit/>
          </a:bodyPr>
          <a:lstStyle/>
          <a:p>
            <a:pPr>
              <a:lnSpc>
                <a:spcPts val="3386"/>
              </a:lnSpc>
              <a:spcBef>
                <a:spcPct val="0"/>
              </a:spcBef>
            </a:pPr>
            <a:r>
              <a:rPr lang="en-US" sz="3200" dirty="0">
                <a:solidFill>
                  <a:srgbClr val="FA85E2"/>
                </a:solidFill>
                <a:latin typeface="Arial"/>
                <a:ea typeface="Poppins"/>
                <a:cs typeface="Arial"/>
                <a:sym typeface="Poppins"/>
              </a:rPr>
              <a:t>Experiment Tracking:</a:t>
            </a:r>
          </a:p>
        </p:txBody>
      </p:sp>
      <p:grpSp>
        <p:nvGrpSpPr>
          <p:cNvPr id="44" name="Group 18"/>
          <p:cNvGrpSpPr/>
          <p:nvPr/>
        </p:nvGrpSpPr>
        <p:grpSpPr>
          <a:xfrm>
            <a:off x="2969014" y="8367786"/>
            <a:ext cx="843381" cy="798263"/>
            <a:chOff x="0" y="0"/>
            <a:chExt cx="812800" cy="812800"/>
          </a:xfrm>
        </p:grpSpPr>
        <p:sp>
          <p:nvSpPr>
            <p:cNvPr id="46"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sp>
        <p:sp>
          <p:nvSpPr>
            <p:cNvPr id="47"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Arial" pitchFamily="34" charset="0"/>
                <a:cs typeface="Arial" pitchFamily="34" charset="0"/>
              </a:endParaRPr>
            </a:p>
          </p:txBody>
        </p:sp>
      </p:grpSp>
      <p:sp>
        <p:nvSpPr>
          <p:cNvPr id="48" name="TextBox 47"/>
          <p:cNvSpPr txBox="1"/>
          <p:nvPr/>
        </p:nvSpPr>
        <p:spPr>
          <a:xfrm>
            <a:off x="8108830" y="8100569"/>
            <a:ext cx="9252447" cy="1384995"/>
          </a:xfrm>
          <a:prstGeom prst="rect">
            <a:avLst/>
          </a:prstGeom>
          <a:noFill/>
        </p:spPr>
        <p:txBody>
          <a:bodyPr wrap="square" lIns="91440" tIns="45720" rIns="91440" bIns="45720" rtlCol="0" anchor="t">
            <a:spAutoFit/>
          </a:bodyPr>
          <a:lstStyle/>
          <a:p>
            <a:r>
              <a:rPr lang="en-US" sz="2800" dirty="0">
                <a:solidFill>
                  <a:schemeClr val="bg1"/>
                </a:solidFill>
                <a:latin typeface="Arial"/>
                <a:cs typeface="Arial"/>
              </a:rPr>
              <a:t>Tools like Weights &amp; Biases or ML flow might be considered for logging metrics, hyper parameters, and visualizing results, especially as complexity grows</a:t>
            </a:r>
            <a:r>
              <a:rPr lang="en-US" sz="2800" dirty="0">
                <a:latin typeface="Arial"/>
                <a:cs typeface="Arial"/>
              </a:rPr>
              <a:t>.</a:t>
            </a:r>
            <a:endParaRPr lang="en-IN" sz="2800" dirty="0">
              <a:solidFill>
                <a:schemeClr val="bg1"/>
              </a:solidFill>
              <a:latin typeface="Arial"/>
              <a:cs typeface="Arial"/>
            </a:endParaRPr>
          </a:p>
        </p:txBody>
      </p:sp>
    </p:spTree>
    <p:extLst>
      <p:ext uri="{BB962C8B-B14F-4D97-AF65-F5344CB8AC3E}">
        <p14:creationId xmlns:p14="http://schemas.microsoft.com/office/powerpoint/2010/main" val="318880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14" name="TextBox 14"/>
          <p:cNvSpPr txBox="1"/>
          <p:nvPr/>
        </p:nvSpPr>
        <p:spPr>
          <a:xfrm>
            <a:off x="3835752" y="38100"/>
            <a:ext cx="10654596" cy="1320874"/>
          </a:xfrm>
          <a:prstGeom prst="rect">
            <a:avLst/>
          </a:prstGeom>
        </p:spPr>
        <p:txBody>
          <a:bodyPr lIns="0" tIns="0" rIns="0" bIns="0" rtlCol="0" anchor="t">
            <a:spAutoFit/>
          </a:bodyPr>
          <a:lstStyle/>
          <a:p>
            <a:pPr algn="ctr">
              <a:lnSpc>
                <a:spcPts val="10341"/>
              </a:lnSpc>
            </a:pPr>
            <a:r>
              <a:rPr lang="en-US" sz="7200" b="1">
                <a:solidFill>
                  <a:srgbClr val="FFFFFF"/>
                </a:solidFill>
                <a:latin typeface="Arial" pitchFamily="34" charset="0"/>
                <a:ea typeface="Codec Pro Bold"/>
                <a:cs typeface="Arial" pitchFamily="34" charset="0"/>
                <a:sym typeface="Codec Pro Bold"/>
              </a:rPr>
              <a:t>Implementation</a:t>
            </a: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1000" contrast="-29000"/>
                    </a14:imgEffect>
                  </a14:imgLayer>
                </a14:imgProps>
              </a:ext>
              <a:ext uri="{28A0092B-C50C-407E-A947-70E740481C1C}">
                <a14:useLocalDpi xmlns:a14="http://schemas.microsoft.com/office/drawing/2010/main" val="0"/>
              </a:ext>
            </a:extLst>
          </a:blip>
          <a:srcRect/>
          <a:stretch>
            <a:fillRect/>
          </a:stretch>
        </p:blipFill>
        <p:spPr bwMode="auto">
          <a:xfrm>
            <a:off x="13335000" y="2254102"/>
            <a:ext cx="4621213" cy="6407150"/>
          </a:xfrm>
          <a:prstGeom prst="rect">
            <a:avLst/>
          </a:prstGeom>
          <a:noFill/>
          <a:ln>
            <a:noFill/>
          </a:ln>
          <a:effectLst>
            <a:outerShdw dist="35921" sx="1000" sy="1000" algn="ctr" rotWithShape="0">
              <a:schemeClr val="bg2"/>
            </a:outerShdw>
            <a:reflection stA="32000" endPos="210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02920" y="1470681"/>
            <a:ext cx="17592174" cy="8272265"/>
          </a:xfrm>
          <a:prstGeom prst="rect">
            <a:avLst/>
          </a:prstGeom>
          <a:noFill/>
          <a:effectLst>
            <a:outerShdw blurRad="50800" dist="50800" dir="5400000" algn="ctr" rotWithShape="0">
              <a:srgbClr val="000000">
                <a:alpha val="1000"/>
              </a:srgbClr>
            </a:outerShdw>
          </a:effectLst>
        </p:spPr>
        <p:txBody>
          <a:bodyPr wrap="square" lIns="91440" tIns="45720" rIns="91440" bIns="45720" rtlCol="0" anchor="t">
            <a:spAutoFit/>
          </a:bodyPr>
          <a:lstStyle/>
          <a:p>
            <a:pPr algn="ctr"/>
            <a:r>
              <a:rPr lang="en-US" sz="2000" b="1" dirty="0">
                <a:solidFill>
                  <a:schemeClr val="bg1"/>
                </a:solidFill>
                <a:latin typeface="Arial"/>
                <a:cs typeface="Arial"/>
              </a:rPr>
              <a:t>4-phase iterative strategy</a:t>
            </a:r>
            <a:r>
              <a:rPr lang="en-US" sz="2000" dirty="0">
                <a:solidFill>
                  <a:schemeClr val="bg1"/>
                </a:solidFill>
                <a:latin typeface="Arial"/>
                <a:cs typeface="Arial"/>
              </a:rPr>
              <a:t> to evolve from a baseline DDPG system to an advanced, robust control system.</a:t>
            </a:r>
          </a:p>
          <a:p>
            <a:pPr marL="342900" indent="-342900">
              <a:lnSpc>
                <a:spcPct val="150000"/>
              </a:lnSpc>
              <a:buFont typeface="Wingdings,Sans-Serif"/>
              <a:buChar char="v"/>
            </a:pPr>
            <a:r>
              <a:rPr lang="en-IN" sz="2400" dirty="0">
                <a:solidFill>
                  <a:schemeClr val="accent2">
                    <a:lumMod val="40000"/>
                    <a:lumOff val="60000"/>
                  </a:schemeClr>
                </a:solidFill>
                <a:latin typeface="Arial"/>
                <a:cs typeface="Arial"/>
              </a:rPr>
              <a:t>Base Platform Setup</a:t>
            </a:r>
            <a:r>
              <a:rPr lang="en-IN" sz="2400" dirty="0">
                <a:solidFill>
                  <a:schemeClr val="bg1"/>
                </a:solidFill>
                <a:latin typeface="Arial"/>
                <a:cs typeface="Arial"/>
              </a:rPr>
              <a:t>:</a:t>
            </a:r>
            <a:endParaRPr lang="en-US" sz="2400" dirty="0">
              <a:solidFill>
                <a:schemeClr val="bg1"/>
              </a:solidFill>
              <a:latin typeface="Arial"/>
              <a:cs typeface="Arial"/>
            </a:endParaRPr>
          </a:p>
          <a:p>
            <a:pPr marL="800100" lvl="1" indent="-342900">
              <a:lnSpc>
                <a:spcPct val="150000"/>
              </a:lnSpc>
              <a:buFont typeface="Courier New"/>
              <a:buChar char="o"/>
            </a:pPr>
            <a:r>
              <a:rPr lang="en-IN" sz="2400" dirty="0">
                <a:solidFill>
                  <a:schemeClr val="bg1"/>
                </a:solidFill>
                <a:latin typeface="Arial"/>
                <a:cs typeface="Arial"/>
              </a:rPr>
              <a:t>Setting up simulation libraries : </a:t>
            </a:r>
            <a:r>
              <a:rPr lang="en-IN" sz="2400" b="1" i="1" dirty="0">
                <a:solidFill>
                  <a:schemeClr val="bg1"/>
                </a:solidFill>
                <a:latin typeface="Arial"/>
                <a:cs typeface="Arial"/>
              </a:rPr>
              <a:t>StableBaselines3, </a:t>
            </a:r>
            <a:r>
              <a:rPr lang="en-IN" sz="2400" b="1" i="1" dirty="0" err="1">
                <a:solidFill>
                  <a:schemeClr val="bg1"/>
                </a:solidFill>
                <a:latin typeface="Arial"/>
                <a:cs typeface="Arial"/>
              </a:rPr>
              <a:t>Rlib</a:t>
            </a:r>
            <a:endParaRPr lang="en-IN" sz="2400" b="1" i="1" dirty="0">
              <a:solidFill>
                <a:schemeClr val="bg1"/>
              </a:solidFill>
              <a:latin typeface="Arial"/>
              <a:cs typeface="Arial"/>
            </a:endParaRPr>
          </a:p>
          <a:p>
            <a:pPr marL="800100" lvl="1" indent="-342900">
              <a:lnSpc>
                <a:spcPct val="150000"/>
              </a:lnSpc>
              <a:buFont typeface="Courier New"/>
              <a:buChar char="o"/>
            </a:pPr>
            <a:r>
              <a:rPr lang="en-IN" sz="2400" dirty="0">
                <a:solidFill>
                  <a:schemeClr val="bg1"/>
                </a:solidFill>
                <a:latin typeface="Arial"/>
                <a:cs typeface="Arial"/>
              </a:rPr>
              <a:t>Frameworks: </a:t>
            </a:r>
            <a:r>
              <a:rPr lang="en-IN" sz="2400" b="1" i="1" dirty="0">
                <a:solidFill>
                  <a:schemeClr val="bg1"/>
                </a:solidFill>
                <a:latin typeface="Arial"/>
                <a:cs typeface="Arial"/>
              </a:rPr>
              <a:t>TensorFlow </a:t>
            </a:r>
            <a:r>
              <a:rPr lang="en-IN" sz="2400" dirty="0">
                <a:solidFill>
                  <a:schemeClr val="bg1"/>
                </a:solidFill>
                <a:latin typeface="Arial"/>
                <a:cs typeface="Arial"/>
              </a:rPr>
              <a:t>(existing codebase) or </a:t>
            </a:r>
            <a:r>
              <a:rPr lang="en-IN" sz="2400" b="1" i="1" dirty="0" err="1">
                <a:solidFill>
                  <a:schemeClr val="bg1"/>
                </a:solidFill>
                <a:latin typeface="Arial"/>
                <a:cs typeface="Arial"/>
              </a:rPr>
              <a:t>PyTorch</a:t>
            </a:r>
            <a:r>
              <a:rPr lang="en-IN" sz="2400" b="1" i="1" dirty="0">
                <a:solidFill>
                  <a:schemeClr val="bg1"/>
                </a:solidFill>
                <a:latin typeface="Arial"/>
                <a:cs typeface="Arial"/>
              </a:rPr>
              <a:t> </a:t>
            </a:r>
            <a:r>
              <a:rPr lang="en-IN" sz="2400" dirty="0">
                <a:solidFill>
                  <a:schemeClr val="bg1"/>
                </a:solidFill>
                <a:latin typeface="Arial"/>
                <a:cs typeface="Arial"/>
              </a:rPr>
              <a:t>(preferred in libraries)</a:t>
            </a:r>
            <a:endParaRPr lang="en-US" sz="2400" dirty="0">
              <a:solidFill>
                <a:schemeClr val="bg1"/>
              </a:solidFill>
              <a:latin typeface="Arial"/>
              <a:cs typeface="Arial"/>
            </a:endParaRPr>
          </a:p>
          <a:p>
            <a:pPr marL="342900" indent="-342900">
              <a:lnSpc>
                <a:spcPct val="150000"/>
              </a:lnSpc>
              <a:buFont typeface="Wingdings,Sans-Serif"/>
              <a:buChar char="v"/>
            </a:pPr>
            <a:r>
              <a:rPr lang="en-IN" sz="2400" dirty="0">
                <a:solidFill>
                  <a:schemeClr val="accent2">
                    <a:lumMod val="40000"/>
                    <a:lumOff val="60000"/>
                  </a:schemeClr>
                </a:solidFill>
                <a:latin typeface="Arial"/>
                <a:cs typeface="Arial"/>
              </a:rPr>
              <a:t>Simulation Environment Setup:</a:t>
            </a:r>
            <a:endParaRPr lang="en-US" sz="2400" dirty="0">
              <a:solidFill>
                <a:schemeClr val="accent2">
                  <a:lumMod val="40000"/>
                  <a:lumOff val="60000"/>
                </a:schemeClr>
              </a:solidFill>
              <a:latin typeface="Arial"/>
              <a:cs typeface="Arial"/>
            </a:endParaRPr>
          </a:p>
          <a:p>
            <a:pPr marL="800100" lvl="1" indent="-342900">
              <a:lnSpc>
                <a:spcPct val="150000"/>
              </a:lnSpc>
              <a:buFont typeface="Courier New"/>
              <a:buChar char="o"/>
            </a:pPr>
            <a:r>
              <a:rPr lang="en-IN" sz="2400" dirty="0">
                <a:solidFill>
                  <a:schemeClr val="bg1"/>
                </a:solidFill>
                <a:latin typeface="Arial"/>
                <a:cs typeface="Arial"/>
              </a:rPr>
              <a:t>Same simulation environment as DDPG baseline i.e. PyRep on </a:t>
            </a:r>
            <a:r>
              <a:rPr lang="en-IN" sz="2400" b="1" i="1" dirty="0" err="1">
                <a:solidFill>
                  <a:schemeClr val="bg1"/>
                </a:solidFill>
                <a:latin typeface="Arial"/>
                <a:cs typeface="Arial"/>
              </a:rPr>
              <a:t>CoppeliaSimEdu</a:t>
            </a:r>
            <a:r>
              <a:rPr lang="en-IN" sz="2400" dirty="0">
                <a:solidFill>
                  <a:schemeClr val="bg1"/>
                </a:solidFill>
                <a:latin typeface="Arial"/>
                <a:cs typeface="Arial"/>
              </a:rPr>
              <a:t>.</a:t>
            </a:r>
            <a:endParaRPr lang="en-US" sz="2400" dirty="0">
              <a:solidFill>
                <a:schemeClr val="bg1"/>
              </a:solidFill>
              <a:latin typeface="Arial"/>
              <a:cs typeface="Arial"/>
            </a:endParaRPr>
          </a:p>
          <a:p>
            <a:pPr marL="800100" lvl="1" indent="-342900">
              <a:lnSpc>
                <a:spcPct val="150000"/>
              </a:lnSpc>
              <a:buFont typeface="Courier New"/>
              <a:buChar char="o"/>
            </a:pPr>
            <a:r>
              <a:rPr lang="en-IN" sz="2400" b="1" dirty="0">
                <a:solidFill>
                  <a:schemeClr val="bg1"/>
                </a:solidFill>
                <a:latin typeface="Arial"/>
                <a:cs typeface="Arial"/>
              </a:rPr>
              <a:t>Inputs</a:t>
            </a:r>
            <a:r>
              <a:rPr lang="en-IN" sz="2400" dirty="0">
                <a:solidFill>
                  <a:schemeClr val="bg1"/>
                </a:solidFill>
                <a:latin typeface="Arial"/>
                <a:cs typeface="Arial"/>
              </a:rPr>
              <a:t>: ultrasonic sensors, simulated absolute pose. </a:t>
            </a:r>
            <a:endParaRPr lang="en-US" sz="2400" dirty="0">
              <a:solidFill>
                <a:schemeClr val="bg1"/>
              </a:solidFill>
              <a:latin typeface="Arial"/>
              <a:cs typeface="Arial"/>
            </a:endParaRPr>
          </a:p>
          <a:p>
            <a:pPr marL="800100" lvl="1" indent="-342900">
              <a:lnSpc>
                <a:spcPct val="150000"/>
              </a:lnSpc>
              <a:buFont typeface="Courier New"/>
              <a:buChar char="o"/>
            </a:pPr>
            <a:r>
              <a:rPr lang="en-IN" sz="2400" b="1" dirty="0">
                <a:solidFill>
                  <a:schemeClr val="bg1"/>
                </a:solidFill>
                <a:latin typeface="Arial"/>
                <a:cs typeface="Arial"/>
              </a:rPr>
              <a:t>Outputs</a:t>
            </a:r>
            <a:r>
              <a:rPr lang="en-IN" sz="2400" dirty="0">
                <a:solidFill>
                  <a:schemeClr val="bg1"/>
                </a:solidFill>
                <a:latin typeface="Arial"/>
                <a:cs typeface="Arial"/>
              </a:rPr>
              <a:t>: Continuous control of linear and angular velocity.</a:t>
            </a:r>
            <a:endParaRPr lang="en-US" sz="2400" dirty="0">
              <a:solidFill>
                <a:schemeClr val="bg1"/>
              </a:solidFill>
              <a:latin typeface="Arial"/>
              <a:cs typeface="Arial"/>
            </a:endParaRPr>
          </a:p>
          <a:p>
            <a:endParaRPr lang="en-US" sz="2400" dirty="0">
              <a:solidFill>
                <a:schemeClr val="bg1"/>
              </a:solidFill>
              <a:latin typeface="Arial"/>
              <a:cs typeface="Arial"/>
            </a:endParaRPr>
          </a:p>
          <a:p>
            <a:r>
              <a:rPr lang="en-IN" sz="2400" dirty="0">
                <a:solidFill>
                  <a:schemeClr val="accent2">
                    <a:lumMod val="60000"/>
                    <a:lumOff val="40000"/>
                  </a:schemeClr>
                </a:solidFill>
                <a:latin typeface="Arial"/>
                <a:cs typeface="Arial"/>
              </a:rPr>
              <a:t>Phase 1: </a:t>
            </a:r>
            <a:r>
              <a:rPr lang="en-US" sz="2400" dirty="0">
                <a:solidFill>
                  <a:schemeClr val="accent2">
                    <a:lumMod val="60000"/>
                    <a:lumOff val="40000"/>
                  </a:schemeClr>
                </a:solidFill>
                <a:latin typeface="Arial"/>
                <a:cs typeface="Arial"/>
              </a:rPr>
              <a:t>Core Algorithm Upgrade and Baseline Re-establishment</a:t>
            </a:r>
          </a:p>
          <a:p>
            <a:pPr>
              <a:lnSpc>
                <a:spcPct val="150000"/>
              </a:lnSpc>
            </a:pPr>
            <a:r>
              <a:rPr lang="en-IN" sz="2400" dirty="0">
                <a:solidFill>
                  <a:schemeClr val="bg1"/>
                </a:solidFill>
                <a:latin typeface="Arial"/>
                <a:cs typeface="Arial"/>
              </a:rPr>
              <a:t>Objective: Upgrade &amp; Enhance DDPG using other DRL algorithms.</a:t>
            </a:r>
          </a:p>
          <a:p>
            <a:pPr>
              <a:lnSpc>
                <a:spcPct val="150000"/>
              </a:lnSpc>
            </a:pPr>
            <a:r>
              <a:rPr lang="en-US" sz="2400" dirty="0">
                <a:solidFill>
                  <a:schemeClr val="bg1"/>
                </a:solidFill>
                <a:latin typeface="Arial"/>
                <a:cs typeface="Arial"/>
              </a:rPr>
              <a:t>Expected Outcome: Establishment of better performance baselines using </a:t>
            </a:r>
            <a:r>
              <a:rPr lang="en-US" sz="2400" b="1" i="1" dirty="0">
                <a:solidFill>
                  <a:schemeClr val="bg1"/>
                </a:solidFill>
                <a:latin typeface="Arial"/>
                <a:cs typeface="Arial"/>
              </a:rPr>
              <a:t>SAC, TD3 </a:t>
            </a:r>
            <a:r>
              <a:rPr lang="en-US" sz="2400" dirty="0">
                <a:solidFill>
                  <a:schemeClr val="bg1"/>
                </a:solidFill>
                <a:latin typeface="Arial"/>
                <a:cs typeface="Arial"/>
              </a:rPr>
              <a:t>and</a:t>
            </a:r>
            <a:r>
              <a:rPr lang="en-US" sz="2400" b="1" i="1" dirty="0">
                <a:solidFill>
                  <a:schemeClr val="bg1"/>
                </a:solidFill>
                <a:latin typeface="Arial"/>
                <a:cs typeface="Arial"/>
              </a:rPr>
              <a:t> PPO</a:t>
            </a:r>
          </a:p>
          <a:p>
            <a:pPr marL="342900" indent="-342900">
              <a:lnSpc>
                <a:spcPct val="150000"/>
              </a:lnSpc>
              <a:buFont typeface="Wingdings,Sans-Serif"/>
              <a:buChar char="v"/>
            </a:pPr>
            <a:r>
              <a:rPr lang="en-IN" sz="2400" dirty="0">
                <a:solidFill>
                  <a:schemeClr val="accent2">
                    <a:lumMod val="40000"/>
                    <a:lumOff val="60000"/>
                  </a:schemeClr>
                </a:solidFill>
                <a:latin typeface="Arial"/>
                <a:cs typeface="Arial"/>
              </a:rPr>
              <a:t>Primary Algorithms Selected</a:t>
            </a:r>
            <a:r>
              <a:rPr lang="en-IN" sz="2400" dirty="0">
                <a:solidFill>
                  <a:schemeClr val="bg1"/>
                </a:solidFill>
                <a:latin typeface="Arial"/>
                <a:cs typeface="Arial"/>
              </a:rPr>
              <a:t>:</a:t>
            </a:r>
            <a:endParaRPr lang="en-US" sz="2400" dirty="0">
              <a:solidFill>
                <a:schemeClr val="bg1"/>
              </a:solidFill>
              <a:latin typeface="Arial"/>
              <a:cs typeface="Arial"/>
            </a:endParaRPr>
          </a:p>
          <a:p>
            <a:pPr marL="800100" lvl="1" indent="-342900">
              <a:lnSpc>
                <a:spcPct val="150000"/>
              </a:lnSpc>
              <a:buFont typeface="Courier New"/>
              <a:buChar char="o"/>
            </a:pPr>
            <a:r>
              <a:rPr lang="en-IN" sz="2400" b="1" dirty="0">
                <a:solidFill>
                  <a:schemeClr val="bg1"/>
                </a:solidFill>
                <a:latin typeface="Arial"/>
                <a:cs typeface="Arial"/>
              </a:rPr>
              <a:t>Soft Actor-Critic (SAC):</a:t>
            </a:r>
            <a:r>
              <a:rPr lang="en-IN" sz="2400" dirty="0">
                <a:solidFill>
                  <a:schemeClr val="bg1"/>
                </a:solidFill>
                <a:latin typeface="Arial"/>
                <a:cs typeface="Arial"/>
              </a:rPr>
              <a:t> High sample efficiency, robust off-policy learning.</a:t>
            </a:r>
            <a:endParaRPr lang="en-US" sz="2400" dirty="0">
              <a:solidFill>
                <a:schemeClr val="bg1"/>
              </a:solidFill>
              <a:latin typeface="Arial"/>
              <a:cs typeface="Arial"/>
            </a:endParaRPr>
          </a:p>
          <a:p>
            <a:pPr marL="800100" lvl="1" indent="-342900">
              <a:lnSpc>
                <a:spcPct val="150000"/>
              </a:lnSpc>
              <a:buFont typeface="Courier New"/>
              <a:buChar char="o"/>
            </a:pPr>
            <a:r>
              <a:rPr lang="en-IN" sz="2400" b="1" dirty="0">
                <a:solidFill>
                  <a:schemeClr val="bg1"/>
                </a:solidFill>
                <a:latin typeface="Arial"/>
                <a:cs typeface="Arial"/>
              </a:rPr>
              <a:t>Twin Delayed DDPG (TD3):</a:t>
            </a:r>
            <a:r>
              <a:rPr lang="en-IN" sz="2400" dirty="0">
                <a:solidFill>
                  <a:schemeClr val="bg1"/>
                </a:solidFill>
                <a:latin typeface="Arial"/>
                <a:cs typeface="Arial"/>
              </a:rPr>
              <a:t> Reduces overestimation bias, better stability.</a:t>
            </a:r>
            <a:endParaRPr lang="en-US" sz="2400" dirty="0">
              <a:solidFill>
                <a:schemeClr val="bg1"/>
              </a:solidFill>
              <a:latin typeface="Arial"/>
              <a:cs typeface="Arial"/>
            </a:endParaRPr>
          </a:p>
          <a:p>
            <a:pPr marL="800100" lvl="1" indent="-342900">
              <a:lnSpc>
                <a:spcPct val="150000"/>
              </a:lnSpc>
              <a:buFont typeface="Courier New"/>
              <a:buChar char="o"/>
            </a:pPr>
            <a:r>
              <a:rPr lang="en-IN" sz="2400" b="1" dirty="0">
                <a:solidFill>
                  <a:schemeClr val="bg1"/>
                </a:solidFill>
                <a:latin typeface="Arial"/>
                <a:cs typeface="Arial"/>
              </a:rPr>
              <a:t>Proximal Policy Optimization (PPO):</a:t>
            </a:r>
            <a:r>
              <a:rPr lang="en-IN" sz="2400" dirty="0">
                <a:solidFill>
                  <a:schemeClr val="bg1"/>
                </a:solidFill>
                <a:latin typeface="Arial"/>
                <a:cs typeface="Arial"/>
              </a:rPr>
              <a:t> Reliable on-policy alternative, high training stability</a:t>
            </a:r>
          </a:p>
        </p:txBody>
      </p:sp>
    </p:spTree>
    <p:extLst>
      <p:ext uri="{BB962C8B-B14F-4D97-AF65-F5344CB8AC3E}">
        <p14:creationId xmlns:p14="http://schemas.microsoft.com/office/powerpoint/2010/main" val="3205323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2"/>
          <p:cNvSpPr txBox="1"/>
          <p:nvPr/>
        </p:nvSpPr>
        <p:spPr>
          <a:xfrm>
            <a:off x="762000" y="834062"/>
            <a:ext cx="17068800" cy="8725466"/>
          </a:xfrm>
          <a:prstGeom prst="rect">
            <a:avLst/>
          </a:prstGeom>
          <a:noFill/>
        </p:spPr>
        <p:txBody>
          <a:bodyPr wrap="square" lIns="91440" tIns="45720" rIns="91440" bIns="45720" rtlCol="0" anchor="t">
            <a:spAutoFit/>
          </a:bodyPr>
          <a:lstStyle/>
          <a:p>
            <a:pPr>
              <a:lnSpc>
                <a:spcPct val="150000"/>
              </a:lnSpc>
            </a:pPr>
            <a:r>
              <a:rPr lang="en-IN" sz="3600" dirty="0">
                <a:solidFill>
                  <a:schemeClr val="accent2">
                    <a:lumMod val="60000"/>
                    <a:lumOff val="40000"/>
                  </a:schemeClr>
                </a:solidFill>
                <a:latin typeface="Arial"/>
                <a:cs typeface="Arial"/>
              </a:rPr>
              <a:t>Phase 2: </a:t>
            </a:r>
            <a:r>
              <a:rPr lang="en-US" sz="3600" dirty="0">
                <a:solidFill>
                  <a:schemeClr val="accent2">
                    <a:lumMod val="40000"/>
                    <a:lumOff val="60000"/>
                  </a:schemeClr>
                </a:solidFill>
                <a:latin typeface="Arial"/>
                <a:cs typeface="Arial"/>
              </a:rPr>
              <a:t>Integration of Domain Randomization (DR)</a:t>
            </a:r>
          </a:p>
          <a:p>
            <a:pPr>
              <a:lnSpc>
                <a:spcPct val="150000"/>
              </a:lnSpc>
            </a:pPr>
            <a:r>
              <a:rPr lang="en-US" sz="2800" b="1" dirty="0">
                <a:solidFill>
                  <a:schemeClr val="bg1"/>
                </a:solidFill>
                <a:latin typeface="Arial"/>
                <a:cs typeface="Arial"/>
              </a:rPr>
              <a:t>Purpose:</a:t>
            </a:r>
            <a:r>
              <a:rPr lang="en-US" sz="2800" dirty="0">
                <a:solidFill>
                  <a:schemeClr val="bg1"/>
                </a:solidFill>
                <a:latin typeface="Arial"/>
                <a:cs typeface="Arial"/>
              </a:rPr>
              <a:t> Improve policy robustness and prepare for sim-to-real transfer.</a:t>
            </a:r>
          </a:p>
          <a:p>
            <a:pPr marL="342900" indent="-342900">
              <a:lnSpc>
                <a:spcPct val="150000"/>
              </a:lnSpc>
              <a:buFont typeface="Wingdings" pitchFamily="2" charset="2"/>
              <a:buChar char="v"/>
            </a:pPr>
            <a:r>
              <a:rPr lang="en-IN" sz="2600" dirty="0">
                <a:solidFill>
                  <a:schemeClr val="accent2">
                    <a:lumMod val="60000"/>
                    <a:lumOff val="40000"/>
                  </a:schemeClr>
                </a:solidFill>
                <a:latin typeface="Arial"/>
                <a:cs typeface="Arial"/>
              </a:rPr>
              <a:t>Identifying Randomization Parameters</a:t>
            </a:r>
          </a:p>
          <a:p>
            <a:pPr marL="914400" lvl="1" indent="-457200">
              <a:lnSpc>
                <a:spcPct val="150000"/>
              </a:lnSpc>
              <a:buFont typeface="Arial" pitchFamily="34" charset="0"/>
              <a:buChar char="•"/>
            </a:pPr>
            <a:r>
              <a:rPr lang="en-IN" sz="2600" dirty="0">
                <a:solidFill>
                  <a:schemeClr val="bg1"/>
                </a:solidFill>
                <a:latin typeface="Arial"/>
                <a:cs typeface="Arial"/>
              </a:rPr>
              <a:t>Robot Dynamics: Variations in mass, center of mass, wheel friction, motor torque.</a:t>
            </a:r>
          </a:p>
          <a:p>
            <a:pPr marL="914400" lvl="1" indent="-457200">
              <a:lnSpc>
                <a:spcPct val="150000"/>
              </a:lnSpc>
              <a:buFont typeface="Arial" pitchFamily="34" charset="0"/>
              <a:buChar char="•"/>
            </a:pPr>
            <a:r>
              <a:rPr lang="en-IN" sz="2600" dirty="0">
                <a:solidFill>
                  <a:schemeClr val="bg1"/>
                </a:solidFill>
                <a:latin typeface="Arial"/>
                <a:cs typeface="Arial"/>
              </a:rPr>
              <a:t>Sensor Models: Add Gaussian noise, missed detections, pose inaccuracies (for odometry).</a:t>
            </a:r>
          </a:p>
          <a:p>
            <a:pPr marL="914400" lvl="1" indent="-457200">
              <a:lnSpc>
                <a:spcPct val="150000"/>
              </a:lnSpc>
              <a:buFont typeface="Arial" pitchFamily="34" charset="0"/>
              <a:buChar char="•"/>
            </a:pPr>
            <a:r>
              <a:rPr lang="en-IN" sz="2600" dirty="0">
                <a:solidFill>
                  <a:schemeClr val="bg1"/>
                </a:solidFill>
                <a:latin typeface="Arial"/>
                <a:cs typeface="Arial"/>
              </a:rPr>
              <a:t>Environment Visuals: Random textures, lighting conditions (when visuals are used).</a:t>
            </a:r>
          </a:p>
          <a:p>
            <a:pPr marL="914400" lvl="1" indent="-457200">
              <a:lnSpc>
                <a:spcPct val="150000"/>
              </a:lnSpc>
              <a:buFont typeface="Arial" pitchFamily="34" charset="0"/>
              <a:buChar char="•"/>
            </a:pPr>
            <a:r>
              <a:rPr lang="en-IN" sz="2600" dirty="0">
                <a:solidFill>
                  <a:schemeClr val="bg1"/>
                </a:solidFill>
                <a:latin typeface="Arial"/>
                <a:cs typeface="Arial"/>
              </a:rPr>
              <a:t>Obstacle Properties: Slight changes in size, position, and friction.</a:t>
            </a:r>
            <a:r>
              <a:rPr lang="en-IN" sz="2400" dirty="0">
                <a:solidFill>
                  <a:schemeClr val="bg1"/>
                </a:solidFill>
                <a:latin typeface="Arial"/>
                <a:cs typeface="Arial"/>
              </a:rPr>
              <a:t>.</a:t>
            </a:r>
          </a:p>
          <a:p>
            <a:pPr marL="457200" indent="-457200">
              <a:lnSpc>
                <a:spcPct val="150000"/>
              </a:lnSpc>
              <a:buFont typeface="Wingdings" pitchFamily="2" charset="2"/>
              <a:buChar char="v"/>
            </a:pPr>
            <a:r>
              <a:rPr lang="en-US" sz="2600" dirty="0">
                <a:solidFill>
                  <a:schemeClr val="accent2">
                    <a:lumMod val="60000"/>
                    <a:lumOff val="40000"/>
                  </a:schemeClr>
                </a:solidFill>
                <a:latin typeface="Arial"/>
                <a:cs typeface="Arial"/>
              </a:rPr>
              <a:t>Implementation &amp; Evaluation:</a:t>
            </a:r>
          </a:p>
          <a:p>
            <a:pPr marL="914400" lvl="1" indent="-457200">
              <a:lnSpc>
                <a:spcPct val="150000"/>
              </a:lnSpc>
              <a:buFont typeface="Arial" pitchFamily="34" charset="0"/>
              <a:buChar char="•"/>
            </a:pPr>
            <a:r>
              <a:rPr lang="en-US" sz="2600" dirty="0">
                <a:solidFill>
                  <a:schemeClr val="bg1"/>
                </a:solidFill>
                <a:latin typeface="Arial"/>
                <a:cs typeface="Arial"/>
              </a:rPr>
              <a:t>Applied DR at the start of each training episode (or every step for some parameters).</a:t>
            </a:r>
          </a:p>
          <a:p>
            <a:pPr marL="914400" lvl="1" indent="-457200">
              <a:lnSpc>
                <a:spcPct val="150000"/>
              </a:lnSpc>
              <a:buFont typeface="Arial" pitchFamily="34" charset="0"/>
              <a:buChar char="•"/>
            </a:pPr>
            <a:r>
              <a:rPr lang="en-US" sz="2600" dirty="0">
                <a:solidFill>
                  <a:schemeClr val="bg1"/>
                </a:solidFill>
                <a:latin typeface="Arial"/>
                <a:cs typeface="Arial"/>
              </a:rPr>
              <a:t>Trained Phase 1’s best RL agent under DR conditions.</a:t>
            </a:r>
          </a:p>
          <a:p>
            <a:pPr marL="914400" lvl="1" indent="-457200">
              <a:lnSpc>
                <a:spcPct val="150000"/>
              </a:lnSpc>
              <a:buFont typeface="Arial" pitchFamily="34" charset="0"/>
              <a:buChar char="•"/>
            </a:pPr>
            <a:r>
              <a:rPr lang="en-US" sz="2600" dirty="0">
                <a:solidFill>
                  <a:schemeClr val="bg1"/>
                </a:solidFill>
                <a:latin typeface="Arial"/>
                <a:cs typeface="Arial"/>
              </a:rPr>
              <a:t>Evaluated on:</a:t>
            </a:r>
          </a:p>
          <a:p>
            <a:pPr marL="1371600" lvl="2" indent="-457200">
              <a:lnSpc>
                <a:spcPct val="150000"/>
              </a:lnSpc>
              <a:buFont typeface="Wingdings" pitchFamily="2" charset="2"/>
              <a:buChar char="Ø"/>
            </a:pPr>
            <a:r>
              <a:rPr lang="en-US" sz="2600" dirty="0">
                <a:solidFill>
                  <a:schemeClr val="bg1"/>
                </a:solidFill>
                <a:latin typeface="Arial"/>
                <a:cs typeface="Arial"/>
              </a:rPr>
              <a:t>A fixed average test environment (with multiple terrains and sensor noise)</a:t>
            </a:r>
          </a:p>
          <a:p>
            <a:pPr marL="1371600" lvl="2" indent="-457200">
              <a:lnSpc>
                <a:spcPct val="150000"/>
              </a:lnSpc>
              <a:buFont typeface="Wingdings" pitchFamily="2" charset="2"/>
              <a:buChar char="Ø"/>
            </a:pPr>
            <a:r>
              <a:rPr lang="en-US" sz="2600" dirty="0">
                <a:solidFill>
                  <a:schemeClr val="bg1"/>
                </a:solidFill>
                <a:latin typeface="Arial"/>
                <a:cs typeface="Arial"/>
              </a:rPr>
              <a:t>Unseen randomized variations and Comparative analysis with/without DR</a:t>
            </a:r>
          </a:p>
          <a:p>
            <a:pPr marL="800100" lvl="1" indent="-342900">
              <a:lnSpc>
                <a:spcPct val="150000"/>
              </a:lnSpc>
              <a:buFont typeface="Arial" pitchFamily="34" charset="0"/>
              <a:buChar char="•"/>
            </a:pPr>
            <a:r>
              <a:rPr lang="en-IN" sz="2600" dirty="0">
                <a:solidFill>
                  <a:schemeClr val="bg1"/>
                </a:solidFill>
                <a:latin typeface="Arial"/>
                <a:cs typeface="Arial"/>
              </a:rPr>
              <a:t>Outcome: </a:t>
            </a:r>
            <a:r>
              <a:rPr lang="en-US" sz="2600" dirty="0">
                <a:solidFill>
                  <a:schemeClr val="bg1"/>
                </a:solidFill>
                <a:latin typeface="Arial"/>
                <a:cs typeface="Arial"/>
              </a:rPr>
              <a:t>Policies trained with domain randomization exhibits improved robustness by roughly 10-12%</a:t>
            </a:r>
            <a:endParaRPr lang="en-IN" sz="2600" dirty="0">
              <a:solidFill>
                <a:schemeClr val="bg1"/>
              </a:solidFill>
              <a:latin typeface="Arial"/>
              <a:cs typeface="Arial"/>
            </a:endParaRPr>
          </a:p>
        </p:txBody>
      </p:sp>
      <p:sp>
        <p:nvSpPr>
          <p:cNvPr id="6" name="Freeform 3"/>
          <p:cNvSpPr/>
          <p:nvPr/>
        </p:nvSpPr>
        <p:spPr>
          <a:xfrm>
            <a:off x="11734800" y="3390900"/>
            <a:ext cx="6858000" cy="7104450"/>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50919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2"/>
          <p:cNvSpPr txBox="1"/>
          <p:nvPr/>
        </p:nvSpPr>
        <p:spPr>
          <a:xfrm>
            <a:off x="609600" y="541193"/>
            <a:ext cx="15912162" cy="3850028"/>
          </a:xfrm>
          <a:prstGeom prst="rect">
            <a:avLst/>
          </a:prstGeom>
          <a:noFill/>
        </p:spPr>
        <p:txBody>
          <a:bodyPr wrap="square" rtlCol="0">
            <a:spAutoFit/>
          </a:bodyPr>
          <a:lstStyle/>
          <a:p>
            <a:pPr>
              <a:lnSpc>
                <a:spcPct val="150000"/>
              </a:lnSpc>
            </a:pPr>
            <a:r>
              <a:rPr lang="en-IN" sz="3600" dirty="0">
                <a:solidFill>
                  <a:schemeClr val="accent2">
                    <a:lumMod val="60000"/>
                    <a:lumOff val="40000"/>
                  </a:schemeClr>
                </a:solidFill>
                <a:latin typeface="Arial" pitchFamily="34" charset="0"/>
                <a:cs typeface="Arial" pitchFamily="34" charset="0"/>
              </a:rPr>
              <a:t>Phase 3: Enhanced Perception &amp; State Representation</a:t>
            </a:r>
          </a:p>
          <a:p>
            <a:pPr marL="914400" lvl="1" indent="-457200">
              <a:lnSpc>
                <a:spcPct val="150000"/>
              </a:lnSpc>
              <a:buFont typeface="Arial" pitchFamily="34" charset="0"/>
              <a:buChar char="•"/>
            </a:pPr>
            <a:r>
              <a:rPr lang="en-US" sz="2600" dirty="0">
                <a:solidFill>
                  <a:schemeClr val="bg1"/>
                </a:solidFill>
                <a:latin typeface="Arial" pitchFamily="34" charset="0"/>
                <a:cs typeface="Arial" pitchFamily="34" charset="0"/>
              </a:rPr>
              <a:t>Replaced absolute pose with </a:t>
            </a:r>
            <a:r>
              <a:rPr lang="en-US" sz="2600" b="1" dirty="0">
                <a:solidFill>
                  <a:schemeClr val="bg1"/>
                </a:solidFill>
                <a:latin typeface="Arial" pitchFamily="34" charset="0"/>
                <a:cs typeface="Arial" pitchFamily="34" charset="0"/>
              </a:rPr>
              <a:t>noisy odometry</a:t>
            </a:r>
            <a:r>
              <a:rPr lang="en-US" sz="2600" dirty="0">
                <a:solidFill>
                  <a:schemeClr val="bg1"/>
                </a:solidFill>
                <a:latin typeface="Arial" pitchFamily="34" charset="0"/>
                <a:cs typeface="Arial" pitchFamily="34" charset="0"/>
              </a:rPr>
              <a:t> for realistic state estimation</a:t>
            </a:r>
          </a:p>
          <a:p>
            <a:pPr marL="914400" lvl="1" indent="-457200">
              <a:lnSpc>
                <a:spcPct val="150000"/>
              </a:lnSpc>
              <a:buFont typeface="Arial" pitchFamily="34" charset="0"/>
              <a:buChar char="•"/>
            </a:pPr>
            <a:r>
              <a:rPr lang="en-US" sz="2600" dirty="0">
                <a:solidFill>
                  <a:schemeClr val="bg1"/>
                </a:solidFill>
                <a:latin typeface="Arial" pitchFamily="34" charset="0"/>
                <a:cs typeface="Arial" pitchFamily="34" charset="0"/>
              </a:rPr>
              <a:t>Added </a:t>
            </a:r>
            <a:r>
              <a:rPr lang="en-US" sz="2600" b="1" dirty="0">
                <a:solidFill>
                  <a:schemeClr val="bg1"/>
                </a:solidFill>
                <a:latin typeface="Arial" pitchFamily="34" charset="0"/>
                <a:cs typeface="Arial" pitchFamily="34" charset="0"/>
              </a:rPr>
              <a:t>camera and LiDAR</a:t>
            </a:r>
            <a:r>
              <a:rPr lang="en-US" sz="2600" dirty="0">
                <a:solidFill>
                  <a:schemeClr val="bg1"/>
                </a:solidFill>
                <a:latin typeface="Arial" pitchFamily="34" charset="0"/>
                <a:cs typeface="Arial" pitchFamily="34" charset="0"/>
              </a:rPr>
              <a:t> for richer sensory input, resulting in mixed results.</a:t>
            </a:r>
          </a:p>
          <a:p>
            <a:pPr marL="914400" lvl="1" indent="-457200">
              <a:lnSpc>
                <a:spcPct val="150000"/>
              </a:lnSpc>
              <a:buFont typeface="Arial" pitchFamily="34" charset="0"/>
              <a:buChar char="•"/>
            </a:pPr>
            <a:r>
              <a:rPr lang="en-US" sz="2600" dirty="0">
                <a:solidFill>
                  <a:schemeClr val="bg1"/>
                </a:solidFill>
                <a:latin typeface="Arial" pitchFamily="34" charset="0"/>
                <a:cs typeface="Arial" pitchFamily="34" charset="0"/>
              </a:rPr>
              <a:t>Tried to use </a:t>
            </a:r>
            <a:r>
              <a:rPr lang="en-US" sz="2600" b="1" dirty="0">
                <a:solidFill>
                  <a:schemeClr val="bg1"/>
                </a:solidFill>
                <a:latin typeface="Arial" pitchFamily="34" charset="0"/>
                <a:cs typeface="Arial" pitchFamily="34" charset="0"/>
              </a:rPr>
              <a:t>CNNs or feature extraction</a:t>
            </a:r>
            <a:r>
              <a:rPr lang="en-US" sz="2600" dirty="0">
                <a:solidFill>
                  <a:schemeClr val="bg1"/>
                </a:solidFill>
                <a:latin typeface="Arial" pitchFamily="34" charset="0"/>
                <a:cs typeface="Arial" pitchFamily="34" charset="0"/>
              </a:rPr>
              <a:t> for visual data processing, unsuccessful.</a:t>
            </a:r>
          </a:p>
          <a:p>
            <a:pPr marL="914400" lvl="1" indent="-457200">
              <a:lnSpc>
                <a:spcPct val="150000"/>
              </a:lnSpc>
              <a:buFont typeface="Arial" pitchFamily="34" charset="0"/>
              <a:buChar char="•"/>
            </a:pPr>
            <a:r>
              <a:rPr lang="en-US" sz="2600" dirty="0">
                <a:solidFill>
                  <a:schemeClr val="bg1"/>
                </a:solidFill>
                <a:latin typeface="Arial" pitchFamily="34" charset="0"/>
                <a:cs typeface="Arial" pitchFamily="34" charset="0"/>
              </a:rPr>
              <a:t>Applied </a:t>
            </a:r>
            <a:r>
              <a:rPr lang="en-US" sz="2600" b="1" dirty="0">
                <a:solidFill>
                  <a:schemeClr val="bg1"/>
                </a:solidFill>
                <a:latin typeface="Arial" pitchFamily="34" charset="0"/>
                <a:cs typeface="Arial" pitchFamily="34" charset="0"/>
              </a:rPr>
              <a:t>sensor fusion</a:t>
            </a:r>
            <a:r>
              <a:rPr lang="en-US" sz="2600" dirty="0">
                <a:solidFill>
                  <a:schemeClr val="bg1"/>
                </a:solidFill>
                <a:latin typeface="Arial" pitchFamily="34" charset="0"/>
                <a:cs typeface="Arial" pitchFamily="34" charset="0"/>
              </a:rPr>
              <a:t> to combine multiple inputs, providing around 2-3% improvements.</a:t>
            </a:r>
          </a:p>
          <a:p>
            <a:pPr marL="914400" lvl="1" indent="-457200">
              <a:lnSpc>
                <a:spcPct val="150000"/>
              </a:lnSpc>
              <a:buFont typeface="Arial" pitchFamily="34" charset="0"/>
              <a:buChar char="•"/>
            </a:pPr>
            <a:r>
              <a:rPr lang="en-US" sz="2600" dirty="0">
                <a:solidFill>
                  <a:schemeClr val="bg1"/>
                </a:solidFill>
                <a:latin typeface="Arial" pitchFamily="34" charset="0"/>
                <a:cs typeface="Arial" pitchFamily="34" charset="0"/>
              </a:rPr>
              <a:t>Increased task complexity to match improved perception.</a:t>
            </a:r>
          </a:p>
        </p:txBody>
      </p:sp>
      <p:sp>
        <p:nvSpPr>
          <p:cNvPr id="6" name="Freeform 3"/>
          <p:cNvSpPr/>
          <p:nvPr/>
        </p:nvSpPr>
        <p:spPr>
          <a:xfrm>
            <a:off x="11734800" y="3390900"/>
            <a:ext cx="6858000" cy="7104450"/>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CEE895AB-9DA9-2896-B0EF-EA330FE7518F}"/>
              </a:ext>
            </a:extLst>
          </p:cNvPr>
          <p:cNvSpPr txBox="1"/>
          <p:nvPr/>
        </p:nvSpPr>
        <p:spPr>
          <a:xfrm>
            <a:off x="609600" y="4695450"/>
            <a:ext cx="17068800" cy="5050357"/>
          </a:xfrm>
          <a:prstGeom prst="rect">
            <a:avLst/>
          </a:prstGeom>
          <a:noFill/>
        </p:spPr>
        <p:txBody>
          <a:bodyPr wrap="square" rtlCol="0">
            <a:spAutoFit/>
          </a:bodyPr>
          <a:lstStyle/>
          <a:p>
            <a:pPr>
              <a:lnSpc>
                <a:spcPct val="150000"/>
              </a:lnSpc>
            </a:pPr>
            <a:r>
              <a:rPr lang="en-IN" sz="3600" dirty="0">
                <a:solidFill>
                  <a:schemeClr val="accent2">
                    <a:lumMod val="60000"/>
                    <a:lumOff val="40000"/>
                  </a:schemeClr>
                </a:solidFill>
                <a:latin typeface="Arial" pitchFamily="34" charset="0"/>
                <a:cs typeface="Arial" pitchFamily="34" charset="0"/>
              </a:rPr>
              <a:t>Phase 4:</a:t>
            </a:r>
            <a:r>
              <a:rPr lang="en-US" sz="3600" dirty="0">
                <a:solidFill>
                  <a:schemeClr val="accent2">
                    <a:lumMod val="60000"/>
                    <a:lumOff val="40000"/>
                  </a:schemeClr>
                </a:solidFill>
                <a:latin typeface="Arial" pitchFamily="34" charset="0"/>
                <a:cs typeface="Arial" pitchFamily="34" charset="0"/>
              </a:rPr>
              <a:t>Advanced Learning Strategies (Curriculum and/or Hierarchical RL)</a:t>
            </a:r>
            <a:endParaRPr lang="en-IN" sz="3600" dirty="0">
              <a:solidFill>
                <a:schemeClr val="accent2">
                  <a:lumMod val="60000"/>
                  <a:lumOff val="40000"/>
                </a:schemeClr>
              </a:solidFill>
              <a:latin typeface="Arial" pitchFamily="34" charset="0"/>
              <a:cs typeface="Arial" pitchFamily="34" charset="0"/>
            </a:endParaRPr>
          </a:p>
          <a:p>
            <a:pPr marL="457200" indent="-457200">
              <a:lnSpc>
                <a:spcPct val="150000"/>
              </a:lnSpc>
              <a:buFont typeface="Arial" pitchFamily="34" charset="0"/>
              <a:buChar char="•"/>
            </a:pPr>
            <a:r>
              <a:rPr lang="en-US" sz="2600" dirty="0">
                <a:solidFill>
                  <a:schemeClr val="bg1"/>
                </a:solidFill>
                <a:latin typeface="Arial" pitchFamily="34" charset="0"/>
                <a:cs typeface="Arial" pitchFamily="34" charset="0"/>
              </a:rPr>
              <a:t>Curriculum Learning (CL):</a:t>
            </a:r>
          </a:p>
          <a:p>
            <a:pPr marL="914400" lvl="1" indent="-457200">
              <a:lnSpc>
                <a:spcPct val="150000"/>
              </a:lnSpc>
              <a:buFont typeface="Arial" pitchFamily="34" charset="0"/>
              <a:buChar char="•"/>
            </a:pPr>
            <a:r>
              <a:rPr lang="en-US" sz="2600" dirty="0">
                <a:solidFill>
                  <a:schemeClr val="bg1"/>
                </a:solidFill>
                <a:latin typeface="Arial" pitchFamily="34" charset="0"/>
                <a:cs typeface="Arial" pitchFamily="34" charset="0"/>
              </a:rPr>
              <a:t>Start with simple environments; gradually increase obstacle density and visual complexity</a:t>
            </a:r>
          </a:p>
          <a:p>
            <a:pPr marL="914400" lvl="1" indent="-457200">
              <a:lnSpc>
                <a:spcPct val="150000"/>
              </a:lnSpc>
              <a:buFont typeface="Arial" pitchFamily="34" charset="0"/>
              <a:buChar char="•"/>
            </a:pPr>
            <a:r>
              <a:rPr lang="en-US" sz="2600" dirty="0">
                <a:solidFill>
                  <a:schemeClr val="bg1"/>
                </a:solidFill>
                <a:latin typeface="Arial" pitchFamily="34" charset="0"/>
                <a:cs typeface="Arial" pitchFamily="34" charset="0"/>
              </a:rPr>
              <a:t>Procedurally generate stages in V-REP based on agent performance</a:t>
            </a:r>
          </a:p>
          <a:p>
            <a:pPr marL="457200" indent="-457200">
              <a:lnSpc>
                <a:spcPct val="150000"/>
              </a:lnSpc>
              <a:buFont typeface="Arial" pitchFamily="34" charset="0"/>
              <a:buChar char="•"/>
            </a:pPr>
            <a:r>
              <a:rPr lang="en-US" sz="2600" dirty="0">
                <a:solidFill>
                  <a:schemeClr val="bg1"/>
                </a:solidFill>
                <a:latin typeface="Arial" pitchFamily="34" charset="0"/>
                <a:cs typeface="Arial" pitchFamily="34" charset="0"/>
              </a:rPr>
              <a:t>Hierarchical Reinforcement Learning (HRL):</a:t>
            </a:r>
          </a:p>
          <a:p>
            <a:pPr marL="914400" lvl="1" indent="-457200">
              <a:lnSpc>
                <a:spcPct val="150000"/>
              </a:lnSpc>
              <a:buFont typeface="Arial" pitchFamily="34" charset="0"/>
              <a:buChar char="•"/>
            </a:pPr>
            <a:r>
              <a:rPr lang="en-US" sz="2600" dirty="0">
                <a:solidFill>
                  <a:schemeClr val="bg1"/>
                </a:solidFill>
                <a:latin typeface="Arial" pitchFamily="34" charset="0"/>
                <a:cs typeface="Arial" pitchFamily="34" charset="0"/>
              </a:rPr>
              <a:t>Decompose tasks into sub-goals (e.g., navigate → locate) and Use high-level and low-level policy structure for complex behavior</a:t>
            </a:r>
          </a:p>
          <a:p>
            <a:pPr marL="457200" indent="-457200">
              <a:lnSpc>
                <a:spcPct val="150000"/>
              </a:lnSpc>
              <a:buFont typeface="Arial" pitchFamily="34" charset="0"/>
              <a:buChar char="•"/>
            </a:pPr>
            <a:r>
              <a:rPr lang="en-US" sz="2600" b="1" dirty="0">
                <a:solidFill>
                  <a:schemeClr val="bg1"/>
                </a:solidFill>
                <a:latin typeface="Arial" pitchFamily="34" charset="0"/>
                <a:cs typeface="Arial" pitchFamily="34" charset="0"/>
              </a:rPr>
              <a:t>Outcome:</a:t>
            </a:r>
            <a:r>
              <a:rPr lang="en-US" sz="2600" dirty="0">
                <a:solidFill>
                  <a:schemeClr val="bg1"/>
                </a:solidFill>
                <a:latin typeface="Arial" pitchFamily="34" charset="0"/>
                <a:cs typeface="Arial" pitchFamily="34" charset="0"/>
              </a:rPr>
              <a:t> Enables learning of more complex tasks efficiently through structured progression and modular skills.</a:t>
            </a:r>
          </a:p>
        </p:txBody>
      </p:sp>
    </p:spTree>
    <p:extLst>
      <p:ext uri="{BB962C8B-B14F-4D97-AF65-F5344CB8AC3E}">
        <p14:creationId xmlns:p14="http://schemas.microsoft.com/office/powerpoint/2010/main" val="1252860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1548</Words>
  <Application>Microsoft Office PowerPoint</Application>
  <PresentationFormat>Custom</PresentationFormat>
  <Paragraphs>159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Wingdings,Sans-Serif</vt:lpstr>
      <vt:lpstr>Courier New</vt:lpstr>
      <vt:lpstr>Wingdings</vt:lpstr>
      <vt:lpstr>Lucida Calligraphy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Modern Artificial Intelligence Project Presentation</dc:title>
  <dc:creator>Jaji Vagdhevi Chinta</dc:creator>
  <cp:lastModifiedBy>Randeep Piyush</cp:lastModifiedBy>
  <cp:revision>30</cp:revision>
  <dcterms:created xsi:type="dcterms:W3CDTF">2006-08-16T00:00:00Z</dcterms:created>
  <dcterms:modified xsi:type="dcterms:W3CDTF">2025-05-28T21:33:55Z</dcterms:modified>
  <dc:identifier>DAGonAcxYWk</dc:identifier>
</cp:coreProperties>
</file>